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5.xml"/>
  <Override ContentType="application/vnd.ms-office.chartcolorstyle+xml" PartName="/ppt/charts/colors6.xml"/>
  <Override ContentType="application/vnd.ms-office.chartcolorstyle+xml" PartName="/ppt/charts/colors4.xml"/>
  <Override ContentType="application/vnd.ms-office.chartcolorstyle+xml" PartName="/ppt/charts/colors1.xml"/>
  <Override ContentType="application/vnd.ms-office.chartcolorstyle+xml" PartName="/ppt/charts/colors2.xml"/>
  <Override ContentType="application/vnd.ms-office.chartcolorstyle+xml" PartName="/ppt/charts/colors3.xml"/>
  <Override ContentType="application/vnd.ms-office.chartcolorstyle+xml" PartName="/ppt/charts/colors8.xml"/>
  <Override ContentType="application/vnd.ms-office.chartcolorstyle+xml" PartName="/ppt/charts/colors7.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drawingml.chart+xml" PartName="/ppt/charts/chart3.xml"/>
  <Override ContentType="application/vnd.openxmlformats-officedocument.drawingml.chart+xml" PartName="/ppt/charts/chart8.xml"/>
  <Override ContentType="application/vnd.openxmlformats-officedocument.drawingml.chart+xml" PartName="/ppt/charts/chart9.xml"/>
  <Override ContentType="application/vnd.openxmlformats-officedocument.drawingml.chart+xml" PartName="/ppt/charts/chart2.xml"/>
  <Override ContentType="application/vnd.openxmlformats-officedocument.drawingml.chart+xml" PartName="/ppt/charts/chart7.xml"/>
  <Override ContentType="application/vnd.openxmlformats-officedocument.drawingml.chart+xml" PartName="/ppt/charts/chart5.xml"/>
  <Override ContentType="application/vnd.openxmlformats-officedocument.drawingml.chart+xml" PartName="/ppt/charts/chart4.xml"/>
  <Override ContentType="application/vnd.openxmlformats-officedocument.drawingml.chart+xml" PartName="/ppt/charts/chart6.xml"/>
  <Override ContentType="application/vnd.openxmlformats-officedocument.drawingml.chart+xml" PartName="/ppt/charts/chart1.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themeOverride+xml" PartName="/ppt/theme/themeOverride3.xml"/>
  <Override ContentType="application/vnd.openxmlformats-officedocument.themeOverride+xml" PartName="/ppt/theme/themeOverride2.xml"/>
  <Override ContentType="application/vnd.openxmlformats-officedocument.themeOverride+xml" PartName="/ppt/theme/themeOverride4.xml"/>
  <Override ContentType="application/vnd.openxmlformats-officedocument.themeOverride+xml" PartName="/ppt/theme/themeOverride7.xml"/>
  <Override ContentType="application/vnd.openxmlformats-officedocument.themeOverride+xml" PartName="/ppt/theme/themeOverride5.xml"/>
  <Override ContentType="application/vnd.openxmlformats-officedocument.themeOverride+xml" PartName="/ppt/theme/themeOverride6.xml"/>
  <Override ContentType="application/vnd.openxmlformats-officedocument.themeOverride+xml" PartName="/ppt/theme/themeOverride1.xml"/>
  <Override ContentType="application/binary" PartName="/ppt/metadata"/>
  <Override ContentType="application/vnd.openxmlformats-officedocument.presentationml.notesMaster+xml" PartName="/ppt/notesMasters/notesMaster1.xml"/>
  <Override ContentType="application/vnd.openxmlformats-officedocument.drawingml.chartshapes+xml" PartName="/ppt/drawings/drawing2.xml"/>
  <Override ContentType="application/vnd.openxmlformats-officedocument.drawingml.chartshapes+xml" PartName="/ppt/drawings/drawing1.xml"/>
  <Override ContentType="application/vnd.ms-office.chartstyle+xml" PartName="/ppt/charts/style3.xml"/>
  <Override ContentType="application/vnd.ms-office.chartstyle+xml" PartName="/ppt/charts/style4.xml"/>
  <Override ContentType="application/vnd.ms-office.chartstyle+xml" PartName="/ppt/charts/style5.xml"/>
  <Override ContentType="application/vnd.ms-office.chartstyle+xml" PartName="/ppt/charts/style7.xml"/>
  <Override ContentType="application/vnd.ms-office.chartstyle+xml" PartName="/ppt/charts/style8.xml"/>
  <Override ContentType="application/vnd.ms-office.chartstyle+xml" PartName="/ppt/charts/style1.xml"/>
  <Override ContentType="application/vnd.ms-office.chartstyle+xml" PartName="/ppt/charts/style6.xml"/>
  <Override ContentType="application/vnd.ms-office.chartstyle+xml" PartName="/ppt/charts/style2.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0" r:id="rId5"/>
    <p:sldMasterId id="2147483655" r:id="rId6"/>
    <p:sldMasterId id="214748367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Lst>
  <p:sldSz cy="6858000" cx="9144000"/>
  <p:notesSz cx="7023100" cy="9309100"/>
  <p:embeddedFontLst>
    <p:embeddedFont>
      <p:font typeface="Prompt ExtraLight"/>
      <p:regular r:id="rId110"/>
      <p:bold r:id="rId111"/>
      <p:italic r:id="rId112"/>
      <p:boldItalic r:id="rId113"/>
    </p:embeddedFont>
    <p:embeddedFont>
      <p:font typeface="Century Gothic"/>
      <p:regular r:id="rId114"/>
      <p:bold r:id="rId115"/>
      <p:italic r:id="rId116"/>
      <p:boldItalic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18" roundtripDataSignature="AMtx7mjWVzwK5PuIF8UvTJ5jk5DFyeqC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40487F3-3DEE-47F7-B919-CE4D2B97818A}">
  <a:tblStyle styleId="{B40487F3-3DEE-47F7-B919-CE4D2B97818A}" styleName="Table_0">
    <a:wholeTbl>
      <a:tcTxStyle b="off" i="off">
        <a:font>
          <a:latin typeface="Prompt ExtraLight"/>
          <a:ea typeface="Prompt ExtraLight"/>
          <a:cs typeface="Prompt ExtraLight"/>
        </a:font>
        <a:schemeClr val="dk1"/>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tcBdr>
      </a:tcStyle>
    </a:band1H>
    <a:band2H>
      <a:tcTxStyle/>
    </a:band2H>
    <a:band1V>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cBdr>
      </a:tcStyle>
    </a:band1V>
    <a:band2V>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2"/>
              </a:solidFill>
              <a:prstDash val="solid"/>
              <a:round/>
              <a:headEnd len="sm" w="sm" type="none"/>
              <a:tailEnd len="sm" w="sm" type="none"/>
            </a:ln>
          </a:top>
        </a:tcBdr>
      </a:tcStyle>
    </a:lastRow>
    <a:seCell>
      <a:tcTxStyle/>
    </a:seCell>
    <a:swCell>
      <a:tcTxStyle/>
    </a:swCell>
    <a:firstRow>
      <a:tcTxStyle b="on" i="off">
        <a:font>
          <a:latin typeface="Prompt ExtraLight"/>
          <a:ea typeface="Prompt ExtraLight"/>
          <a:cs typeface="Prompt ExtraLight"/>
        </a:font>
        <a:schemeClr val="lt1"/>
      </a:tcTxStyle>
      <a:tcStyle>
        <a:fill>
          <a:solidFill>
            <a:schemeClr val="accent2"/>
          </a:solidFill>
        </a:fill>
      </a:tcStyle>
    </a:firstRow>
    <a:neCell>
      <a:tcTxStyle/>
    </a:neCell>
    <a:nwCell>
      <a:tcTxStyle/>
    </a:nwCell>
  </a:tblStyle>
  <a:tblStyle styleId="{E7EFCC99-F550-4BAC-B148-C20E3CF285F6}"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C702FA4-0B6E-4CA2-9FBC-0E6E489B9519}" styleName="Table_2">
    <a:wholeTbl>
      <a:tcTxStyle b="off" i="off">
        <a:font>
          <a:latin typeface="Prompt ExtraLight"/>
          <a:ea typeface="Prompt ExtraLight"/>
          <a:cs typeface="Prompt ExtraLight"/>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1ECF5"/>
          </a:solidFill>
        </a:fill>
      </a:tcStyle>
    </a:wholeTbl>
    <a:band1H>
      <a:tcTxStyle/>
      <a:tcStyle>
        <a:fill>
          <a:solidFill>
            <a:srgbClr val="E2D8EA"/>
          </a:solidFill>
        </a:fill>
      </a:tcStyle>
    </a:band1H>
    <a:band2H>
      <a:tcTxStyle/>
    </a:band2H>
    <a:band1V>
      <a:tcTxStyle/>
      <a:tcStyle>
        <a:fill>
          <a:solidFill>
            <a:srgbClr val="E2D8EA"/>
          </a:solidFill>
        </a:fill>
      </a:tcStyle>
    </a:band1V>
    <a:band2V>
      <a:tcTxStyle/>
    </a:band2V>
    <a:lastCol>
      <a:tcTxStyle b="on" i="off">
        <a:font>
          <a:latin typeface="Prompt ExtraLight"/>
          <a:ea typeface="Prompt ExtraLight"/>
          <a:cs typeface="Prompt ExtraLight"/>
        </a:font>
        <a:schemeClr val="lt1"/>
      </a:tcTxStyle>
      <a:tcStyle>
        <a:fill>
          <a:solidFill>
            <a:schemeClr val="accent1"/>
          </a:solidFill>
        </a:fill>
      </a:tcStyle>
    </a:lastCol>
    <a:firstCol>
      <a:tcTxStyle b="on" i="off">
        <a:font>
          <a:latin typeface="Prompt ExtraLight"/>
          <a:ea typeface="Prompt ExtraLight"/>
          <a:cs typeface="Prompt ExtraLight"/>
        </a:font>
        <a:schemeClr val="lt1"/>
      </a:tcTxStyle>
      <a:tcStyle>
        <a:fill>
          <a:solidFill>
            <a:schemeClr val="accent1"/>
          </a:solidFill>
        </a:fill>
      </a:tcStyle>
    </a:firstCol>
    <a:lastRow>
      <a:tcTxStyle b="on" i="off">
        <a:font>
          <a:latin typeface="Prompt ExtraLight"/>
          <a:ea typeface="Prompt ExtraLight"/>
          <a:cs typeface="Prompt ExtraLight"/>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Prompt ExtraLight"/>
          <a:ea typeface="Prompt ExtraLight"/>
          <a:cs typeface="Prompt ExtraLight"/>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slide" Target="slides/slide101.xml"/><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customschemas.google.com/relationships/presentationmetadata" Target="metadata"/><Relationship Id="rId117" Type="http://schemas.openxmlformats.org/officeDocument/2006/relationships/font" Target="fonts/CenturyGothic-boldItalic.fntdata"/><Relationship Id="rId116" Type="http://schemas.openxmlformats.org/officeDocument/2006/relationships/font" Target="fonts/CenturyGothic-italic.fntdata"/><Relationship Id="rId115" Type="http://schemas.openxmlformats.org/officeDocument/2006/relationships/font" Target="fonts/CenturyGothic-bold.fntdata"/><Relationship Id="rId15" Type="http://schemas.openxmlformats.org/officeDocument/2006/relationships/slide" Target="slides/slide7.xml"/><Relationship Id="rId110" Type="http://schemas.openxmlformats.org/officeDocument/2006/relationships/font" Target="fonts/PromptExtraLight-regular.fntdata"/><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font" Target="fonts/CenturyGothic-regular.fntdata"/><Relationship Id="rId18" Type="http://schemas.openxmlformats.org/officeDocument/2006/relationships/slide" Target="slides/slide10.xml"/><Relationship Id="rId113" Type="http://schemas.openxmlformats.org/officeDocument/2006/relationships/font" Target="fonts/PromptExtraLight-boldItalic.fntdata"/><Relationship Id="rId112" Type="http://schemas.openxmlformats.org/officeDocument/2006/relationships/font" Target="fonts/PromptExtraLight-italic.fntdata"/><Relationship Id="rId111" Type="http://schemas.openxmlformats.org/officeDocument/2006/relationships/font" Target="fonts/PromptExtraLight-bold.fntdata"/><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oleObject" Target="file:///\\Smnas2\ueeap\Consejo%20Directivo\Informaci&#243;n%20enviada%20por%20DGF\2022\2022.01\Avance%20Presupuestal%20Ene%202022.xlsx" TargetMode="External"/></Relationships>
</file>

<file path=ppt/charts/_rels/chart2.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themeOverride" Target="../theme/themeOverride1.xml"/><Relationship Id="rId4" Type="http://schemas.openxmlformats.org/officeDocument/2006/relationships/oleObject" Target="file:///\\Smnas2\ueeap\Consejo%20Directivo\Informaci&#243;n%20enviada%20por%20DGF\2022\2022.01\Avance%20Presupuestal%20Ene%202022.xlsx" TargetMode="External"/></Relationships>
</file>

<file path=ppt/charts/_rels/chart3.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themeOverride" Target="../theme/themeOverride6.xml"/><Relationship Id="rId4" Type="http://schemas.openxmlformats.org/officeDocument/2006/relationships/oleObject" Target="file:///D:\00%20Seguimiento%20Mensual%20Ene-2022.xlsx" TargetMode="External"/></Relationships>
</file>

<file path=ppt/charts/_rels/chart4.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themeOverride" Target="../theme/themeOverride7.xml"/><Relationship Id="rId4" Type="http://schemas.openxmlformats.org/officeDocument/2006/relationships/oleObject" Target="file:///D:\00%20Seguimiento%20Mensual%20Ene-2022.xlsx" TargetMode="External"/></Relationships>
</file>

<file path=ppt/charts/_rels/chart5.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oleObject" Target="file:///\\Smnas2\ueeap\Egresos\Cierres%20Presupuestales\2022\01%20ENERO\Reportes%20SIIF\01%20ENERO\01%20SEGUIMIENTO%20MENSUAL\00%20Seguimiento%20Mensual%20Ene-2022.xlsx" TargetMode="Externa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themeOverride" Target="../theme/themeOverride5.xml"/><Relationship Id="rId4" Type="http://schemas.openxmlformats.org/officeDocument/2006/relationships/oleObject" Target="file:///\\Smnas2\ueeap\Consejo%20Directivo\Informaci&#243;n%20enviada%20por%20DGF\2022\2022.01\Adeudos%20EPP\Semaforo%20EPP%202022%20ene.xlsx" TargetMode="External"/></Relationships>
</file>

<file path=ppt/charts/_rels/chart7.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themeOverride" Target="../theme/themeOverride2.xml"/><Relationship Id="rId4" Type="http://schemas.openxmlformats.org/officeDocument/2006/relationships/oleObject" Target="file:///\\Smnas2\ueeap\Consejo%20Directivo\Informaci&#243;n%20enviada%20por%20DGF\2022\2022.01\Adeudos%20EPP\Semaforo%20EPP%202022%20ene.xlsx" TargetMode="External"/></Relationships>
</file>

<file path=ppt/charts/_rels/chart8.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themeOverride" Target="../theme/themeOverride3.xml"/><Relationship Id="rId4" Type="http://schemas.openxmlformats.org/officeDocument/2006/relationships/oleObject" Target="file:///\\Smnas2\ueeap\Consejo%20Directivo\Informaci&#243;n%20enviada%20por%20DGF\2022\2022.01\Adeudos%20EPP\Hist&#243;rico%20Adeudos\Hist&#243;rico%20Adeudos%20EPP%202016-2022.xlsx" TargetMode="External"/></Relationships>
</file>

<file path=ppt/charts/_rels/chart9.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oleObject" Target="Libro4" TargetMode="Externa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Avance Presupuestal 2022</a:t>
            </a:r>
          </a:p>
        </c:rich>
      </c:tx>
      <c:overlay val="0"/>
      <c:spPr>
        <a:noFill/>
        <a:ln>
          <a:noFill/>
        </a:ln>
        <a:effectLst/>
      </c:spPr>
    </c:title>
    <c:autoTitleDeleted val="0"/>
    <c:plotArea>
      <c:layout/>
      <c:barChart>
        <c:barDir val="bar"/>
        <c:grouping val="percentStacked"/>
        <c:varyColors val="0"/>
        <c:ser>
          <c:idx val="1"/>
          <c:order val="1"/>
          <c:tx>
            <c:strRef>
              <c:f>Avance!$P$3</c:f>
              <c:strCache>
                <c:ptCount val="1"/>
                <c:pt idx="0">
                  <c:v>Avance Presupuestal</c:v>
                </c:pt>
              </c:strCache>
            </c:strRef>
          </c:tx>
          <c:spPr>
            <a:solidFill>
              <a:srgbClr val="7030A0"/>
            </a:solidFill>
            <a:ln>
              <a:noFill/>
            </a:ln>
            <a:effectLst/>
          </c:spPr>
          <c:invertIfNegative val="0"/>
          <c:dLbls>
            <c:dLbl>
              <c:idx val="0"/>
              <c:layout>
                <c:manualLayout>
                  <c:x val="4.6606241222767159E-2"/>
                  <c:y val="0.10576015108592998"/>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3D4-488D-8B9D-2EE5A839D8AF}"/>
                </c:ext>
              </c:extLst>
            </c:dLbl>
            <c:dLbl>
              <c:idx val="1"/>
              <c:layout>
                <c:manualLayout>
                  <c:x val="5.2431675315703537E-2"/>
                  <c:y val="0.10953729933899906"/>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3D4-488D-8B9D-2EE5A839D8A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s-MX"/>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Avance!$Q$1:$R$1</c:f>
              <c:strCache>
                <c:ptCount val="2"/>
                <c:pt idx="0">
                  <c:v>Ingreso</c:v>
                </c:pt>
                <c:pt idx="1">
                  <c:v>Egresos</c:v>
                </c:pt>
              </c:strCache>
            </c:strRef>
          </c:cat>
          <c:val>
            <c:numRef>
              <c:f>Avance!$Q$3:$R$3</c:f>
              <c:numCache>
                <c:formatCode>_(* #,##0.00_);_(* \(#,##0.00\);_(* "-"??_);_(@_)</c:formatCode>
                <c:ptCount val="2"/>
                <c:pt idx="0">
                  <c:v>942789938.86000001</c:v>
                </c:pt>
                <c:pt idx="1">
                  <c:v>702147047.1099999</c:v>
                </c:pt>
              </c:numCache>
            </c:numRef>
          </c:val>
          <c:extLst>
            <c:ext xmlns:c16="http://schemas.microsoft.com/office/drawing/2014/chart" uri="{C3380CC4-5D6E-409C-BE32-E72D297353CC}">
              <c16:uniqueId val="{00000002-83D4-488D-8B9D-2EE5A839D8AF}"/>
            </c:ext>
          </c:extLst>
        </c:ser>
        <c:ser>
          <c:idx val="2"/>
          <c:order val="2"/>
          <c:tx>
            <c:strRef>
              <c:f>Avance!$P$4</c:f>
              <c:strCache>
                <c:ptCount val="1"/>
                <c:pt idx="0">
                  <c:v>Pendientes por devegar</c:v>
                </c:pt>
              </c:strCache>
            </c:strRef>
          </c:tx>
          <c:spPr>
            <a:solidFill>
              <a:schemeClr val="bg1">
                <a:lumMod val="65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83D4-488D-8B9D-2EE5A839D8AF}"/>
                </c:ext>
              </c:extLst>
            </c:dLbl>
            <c:dLbl>
              <c:idx val="1"/>
              <c:layout>
                <c:manualLayout>
                  <c:x val="3.0444964871194295E-2"/>
                  <c:y val="4.4247787610619061E-3"/>
                </c:manualLayout>
              </c:layout>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3D4-488D-8B9D-2EE5A839D8A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Avance!$Q$1:$R$1</c:f>
              <c:strCache>
                <c:ptCount val="2"/>
                <c:pt idx="0">
                  <c:v>Ingreso</c:v>
                </c:pt>
                <c:pt idx="1">
                  <c:v>Egresos</c:v>
                </c:pt>
              </c:strCache>
            </c:strRef>
          </c:cat>
          <c:val>
            <c:numRef>
              <c:f>Avance!$Q$4:$R$4</c:f>
              <c:numCache>
                <c:formatCode>_(* #,##0.00_);_(* \(#,##0.00\);_(* "-"??_);_(@_)</c:formatCode>
                <c:ptCount val="2"/>
                <c:pt idx="0">
                  <c:v>10751381874.139999</c:v>
                </c:pt>
                <c:pt idx="1">
                  <c:v>10992024765.889999</c:v>
                </c:pt>
              </c:numCache>
            </c:numRef>
          </c:val>
          <c:extLst>
            <c:ext xmlns:c16="http://schemas.microsoft.com/office/drawing/2014/chart" uri="{C3380CC4-5D6E-409C-BE32-E72D297353CC}">
              <c16:uniqueId val="{00000005-83D4-488D-8B9D-2EE5A839D8AF}"/>
            </c:ext>
          </c:extLst>
        </c:ser>
        <c:dLbls>
          <c:showLegendKey val="0"/>
          <c:showVal val="0"/>
          <c:showCatName val="0"/>
          <c:showSerName val="0"/>
          <c:showPercent val="0"/>
          <c:showBubbleSize val="0"/>
        </c:dLbls>
        <c:gapWidth val="150"/>
        <c:overlap val="100"/>
        <c:axId val="173455624"/>
        <c:axId val="173456016"/>
        <c:extLst>
          <c:ext xmlns:c15="http://schemas.microsoft.com/office/drawing/2012/chart" uri="{02D57815-91ED-43cb-92C2-25804820EDAC}">
            <c15:filteredBarSeries>
              <c15:ser>
                <c:idx val="0"/>
                <c:order val="0"/>
                <c:tx>
                  <c:strRef>
                    <c:extLst>
                      <c:ext uri="{02D57815-91ED-43cb-92C2-25804820EDAC}">
                        <c15:formulaRef>
                          <c15:sqref>Avance!$P$2</c15:sqref>
                        </c15:formulaRef>
                      </c:ext>
                    </c:extLst>
                    <c:strCache>
                      <c:ptCount val="1"/>
                      <c:pt idx="0">
                        <c:v>Total</c:v>
                      </c:pt>
                    </c:strCache>
                  </c:strRef>
                </c:tx>
                <c:spPr>
                  <a:solidFill>
                    <a:schemeClr val="accent1"/>
                  </a:solidFill>
                  <a:ln>
                    <a:noFill/>
                  </a:ln>
                  <a:effectLst/>
                </c:spPr>
                <c:invertIfNegative val="0"/>
                <c:cat>
                  <c:strRef>
                    <c:extLst>
                      <c:ext uri="{02D57815-91ED-43cb-92C2-25804820EDAC}">
                        <c15:formulaRef>
                          <c15:sqref>Avance!$Q$1:$R$1</c15:sqref>
                        </c15:formulaRef>
                      </c:ext>
                    </c:extLst>
                    <c:strCache>
                      <c:ptCount val="2"/>
                      <c:pt idx="0">
                        <c:v>Ingreso</c:v>
                      </c:pt>
                      <c:pt idx="1">
                        <c:v>Egresos</c:v>
                      </c:pt>
                    </c:strCache>
                  </c:strRef>
                </c:cat>
                <c:val>
                  <c:numRef>
                    <c:extLst>
                      <c:ext uri="{02D57815-91ED-43cb-92C2-25804820EDAC}">
                        <c15:formulaRef>
                          <c15:sqref>Avance!$Q$2:$R$2</c15:sqref>
                        </c15:formulaRef>
                      </c:ext>
                    </c:extLst>
                    <c:numCache>
                      <c:formatCode>_(* #,##0.00_);_(* \(#,##0.00\);_(* "-"??_);_(@_)</c:formatCode>
                      <c:ptCount val="2"/>
                      <c:pt idx="0">
                        <c:v>11694171813</c:v>
                      </c:pt>
                      <c:pt idx="1">
                        <c:v>11694171813</c:v>
                      </c:pt>
                    </c:numCache>
                  </c:numRef>
                </c:val>
                <c:extLst>
                  <c:ext xmlns:c16="http://schemas.microsoft.com/office/drawing/2014/chart" uri="{C3380CC4-5D6E-409C-BE32-E72D297353CC}">
                    <c16:uniqueId val="{00000006-83D4-488D-8B9D-2EE5A839D8AF}"/>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Avance!$P$5</c15:sqref>
                        </c15:formulaRef>
                      </c:ext>
                    </c:extLst>
                    <c:strCache>
                      <c:ptCount val="1"/>
                      <c:pt idx="0">
                        <c:v>Ingresos Excendetes</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Avance!$Q$1:$R$1</c15:sqref>
                        </c15:formulaRef>
                      </c:ext>
                    </c:extLst>
                    <c:strCache>
                      <c:ptCount val="2"/>
                      <c:pt idx="0">
                        <c:v>Ingreso</c:v>
                      </c:pt>
                      <c:pt idx="1">
                        <c:v>Egresos</c:v>
                      </c:pt>
                    </c:strCache>
                  </c:strRef>
                </c:cat>
                <c:val>
                  <c:numRef>
                    <c:extLst xmlns:c15="http://schemas.microsoft.com/office/drawing/2012/chart">
                      <c:ext xmlns:c15="http://schemas.microsoft.com/office/drawing/2012/chart" uri="{02D57815-91ED-43cb-92C2-25804820EDAC}">
                        <c15:formulaRef>
                          <c15:sqref>Avance!$Q$5:$R$5</c15:sqref>
                        </c15:formulaRef>
                      </c:ext>
                    </c:extLst>
                    <c:numCache>
                      <c:formatCode>Estándar</c:formatCode>
                      <c:ptCount val="2"/>
                    </c:numCache>
                  </c:numRef>
                </c:val>
                <c:extLst xmlns:c15="http://schemas.microsoft.com/office/drawing/2012/chart">
                  <c:ext xmlns:c16="http://schemas.microsoft.com/office/drawing/2014/chart" uri="{C3380CC4-5D6E-409C-BE32-E72D297353CC}">
                    <c16:uniqueId val="{00000007-83D4-488D-8B9D-2EE5A839D8AF}"/>
                  </c:ext>
                </c:extLst>
              </c15:ser>
            </c15:filteredBarSeries>
          </c:ext>
        </c:extLst>
      </c:barChart>
      <c:catAx>
        <c:axId val="173455624"/>
        <c:scaling>
          <c:orientation val="minMax"/>
        </c:scaling>
        <c:delete val="0"/>
        <c:axPos val="l"/>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173456016"/>
        <c:crosses val="autoZero"/>
        <c:auto val="1"/>
        <c:lblAlgn val="ctr"/>
        <c:lblOffset val="100"/>
        <c:noMultiLvlLbl val="0"/>
      </c:catAx>
      <c:valAx>
        <c:axId val="173456016"/>
        <c:scaling>
          <c:orientation val="minMax"/>
          <c:max val="1"/>
          <c:min val="0"/>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73455624"/>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s-MX"/>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69671954680184"/>
          <c:y val="7.9081410264393442E-2"/>
          <c:w val="0.6965958556446239"/>
          <c:h val="0.69048158710786212"/>
        </c:manualLayout>
      </c:layout>
      <c:barChart>
        <c:barDir val="bar"/>
        <c:grouping val="clustered"/>
        <c:varyColors val="0"/>
        <c:ser>
          <c:idx val="0"/>
          <c:order val="0"/>
          <c:tx>
            <c:strRef>
              <c:f>'rpt_Rec.Capital (2)'!$B$7</c:f>
              <c:strCache>
                <c:ptCount val="1"/>
                <c:pt idx="0">
                  <c:v>Estimado</c:v>
                </c:pt>
              </c:strCache>
            </c:strRef>
          </c:tx>
          <c:spPr>
            <a:solidFill>
              <a:schemeClr val="accent4">
                <a:shade val="47000"/>
              </a:schemeClr>
            </a:solidFill>
            <a:ln>
              <a:noFill/>
            </a:ln>
            <a:effectLst/>
          </c:spPr>
          <c:invertIfNegative val="0"/>
          <c:cat>
            <c:strRef>
              <c:f>'rpt_Rec.Capital (2)'!$A$8:$A$13</c:f>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f>'rpt_Rec.Capital (2)'!$B$8:$B$13</c:f>
              <c:numCache>
                <c:formatCode>_-* #,##0_-;\-* #,##0_-;_-* "-"??_-;_-@_-</c:formatCode>
                <c:ptCount val="6"/>
                <c:pt idx="0">
                  <c:v>794904136</c:v>
                </c:pt>
                <c:pt idx="1">
                  <c:v>6484478</c:v>
                </c:pt>
                <c:pt idx="2">
                  <c:v>0</c:v>
                </c:pt>
                <c:pt idx="3">
                  <c:v>43878119</c:v>
                </c:pt>
                <c:pt idx="4">
                  <c:v>59902429</c:v>
                </c:pt>
                <c:pt idx="5">
                  <c:v>905169162</c:v>
                </c:pt>
              </c:numCache>
            </c:numRef>
          </c:val>
          <c:extLst>
            <c:ext xmlns:c16="http://schemas.microsoft.com/office/drawing/2014/chart" uri="{C3380CC4-5D6E-409C-BE32-E72D297353CC}">
              <c16:uniqueId val="{00000000-0814-4744-BAFA-4EAA472BCFB6}"/>
            </c:ext>
          </c:extLst>
        </c:ser>
        <c:ser>
          <c:idx val="1"/>
          <c:order val="1"/>
          <c:tx>
            <c:strRef>
              <c:f>'rpt_Rec.Capital (2)'!$C$7</c:f>
              <c:strCache>
                <c:ptCount val="1"/>
                <c:pt idx="0">
                  <c:v>Ampliación / Reducción</c:v>
                </c:pt>
              </c:strCache>
            </c:strRef>
          </c:tx>
          <c:spPr>
            <a:solidFill>
              <a:schemeClr val="accent4">
                <a:shade val="65000"/>
              </a:schemeClr>
            </a:solidFill>
            <a:ln>
              <a:noFill/>
            </a:ln>
            <a:effectLst/>
          </c:spPr>
          <c:invertIfNegative val="0"/>
          <c:cat>
            <c:strRef>
              <c:f>'rpt_Rec.Capital (2)'!$A$8:$A$13</c:f>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f>'rpt_Rec.Capital (2)'!$C$8:$C$13</c:f>
            </c:numRef>
          </c:val>
          <c:extLst>
            <c:ext xmlns:c16="http://schemas.microsoft.com/office/drawing/2014/chart" uri="{C3380CC4-5D6E-409C-BE32-E72D297353CC}">
              <c16:uniqueId val="{00000001-0814-4744-BAFA-4EAA472BCFB6}"/>
            </c:ext>
          </c:extLst>
        </c:ser>
        <c:ser>
          <c:idx val="2"/>
          <c:order val="2"/>
          <c:tx>
            <c:strRef>
              <c:f>'rpt_Rec.Capital (2)'!$D$7</c:f>
              <c:strCache>
                <c:ptCount val="1"/>
                <c:pt idx="0">
                  <c:v>Modificado</c:v>
                </c:pt>
              </c:strCache>
            </c:strRef>
          </c:tx>
          <c:spPr>
            <a:solidFill>
              <a:schemeClr val="accent4">
                <a:shade val="82000"/>
              </a:schemeClr>
            </a:solidFill>
            <a:ln>
              <a:noFill/>
            </a:ln>
            <a:effectLst/>
          </c:spPr>
          <c:invertIfNegative val="0"/>
          <c:cat>
            <c:strRef>
              <c:f>'rpt_Rec.Capital (2)'!$A$8:$A$13</c:f>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f>'rpt_Rec.Capital (2)'!$D$8:$D$13</c:f>
              <c:numCache>
                <c:formatCode>_-* #,##0_-;\-* #,##0_-;_-* "-"??_-;_-@_-</c:formatCode>
                <c:ptCount val="6"/>
                <c:pt idx="0">
                  <c:v>794904136</c:v>
                </c:pt>
                <c:pt idx="1">
                  <c:v>6484478</c:v>
                </c:pt>
                <c:pt idx="2">
                  <c:v>0</c:v>
                </c:pt>
                <c:pt idx="3">
                  <c:v>43878119</c:v>
                </c:pt>
                <c:pt idx="4">
                  <c:v>59902429</c:v>
                </c:pt>
                <c:pt idx="5">
                  <c:v>905169162</c:v>
                </c:pt>
              </c:numCache>
            </c:numRef>
          </c:val>
          <c:extLst>
            <c:ext xmlns:c16="http://schemas.microsoft.com/office/drawing/2014/chart" uri="{C3380CC4-5D6E-409C-BE32-E72D297353CC}">
              <c16:uniqueId val="{00000002-0814-4744-BAFA-4EAA472BCFB6}"/>
            </c:ext>
          </c:extLst>
        </c:ser>
        <c:ser>
          <c:idx val="3"/>
          <c:order val="3"/>
          <c:tx>
            <c:strRef>
              <c:f>'rpt_Rec.Capital (2)'!$E$7</c:f>
              <c:strCache>
                <c:ptCount val="1"/>
                <c:pt idx="0">
                  <c:v>Devengado</c:v>
                </c:pt>
              </c:strCache>
            </c:strRef>
          </c:tx>
          <c:spPr>
            <a:solidFill>
              <a:schemeClr val="accent4"/>
            </a:solidFill>
            <a:ln>
              <a:noFill/>
            </a:ln>
            <a:effectLst/>
          </c:spPr>
          <c:invertIfNegative val="0"/>
          <c:cat>
            <c:strRef>
              <c:f>'rpt_Rec.Capital (2)'!$A$8:$A$13</c:f>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f>'rpt_Rec.Capital (2)'!$E$8:$E$13</c:f>
              <c:numCache>
                <c:formatCode>_-* #,##0_-;\-* #,##0_-;_-* "-"??_-;_-@_-</c:formatCode>
                <c:ptCount val="6"/>
                <c:pt idx="0">
                  <c:v>736005687.43230009</c:v>
                </c:pt>
                <c:pt idx="1">
                  <c:v>6661941.2794000003</c:v>
                </c:pt>
                <c:pt idx="2">
                  <c:v>7588.8194999999996</c:v>
                </c:pt>
                <c:pt idx="3">
                  <c:v>47389522.459800005</c:v>
                </c:pt>
                <c:pt idx="4">
                  <c:v>81534216.551900014</c:v>
                </c:pt>
                <c:pt idx="5">
                  <c:v>871598956.54290009</c:v>
                </c:pt>
              </c:numCache>
            </c:numRef>
          </c:val>
          <c:extLst>
            <c:ext xmlns:c16="http://schemas.microsoft.com/office/drawing/2014/chart" uri="{C3380CC4-5D6E-409C-BE32-E72D297353CC}">
              <c16:uniqueId val="{00000003-0814-4744-BAFA-4EAA472BCFB6}"/>
            </c:ext>
          </c:extLst>
        </c:ser>
        <c:ser>
          <c:idx val="4"/>
          <c:order val="4"/>
          <c:tx>
            <c:strRef>
              <c:f>'rpt_Rec.Capital (2)'!$F$7</c:f>
              <c:strCache>
                <c:ptCount val="1"/>
                <c:pt idx="0">
                  <c:v>Recuperado</c:v>
                </c:pt>
              </c:strCache>
            </c:strRef>
          </c:tx>
          <c:spPr>
            <a:solidFill>
              <a:schemeClr val="accent4">
                <a:lumMod val="20000"/>
                <a:lumOff val="80000"/>
              </a:schemeClr>
            </a:solidFill>
            <a:ln>
              <a:solidFill>
                <a:schemeClr val="accent4">
                  <a:lumMod val="20000"/>
                  <a:lumOff val="80000"/>
                </a:schemeClr>
              </a:solidFill>
            </a:ln>
            <a:effectLst/>
          </c:spPr>
          <c:invertIfNegative val="0"/>
          <c:cat>
            <c:strRef>
              <c:f>'rpt_Rec.Capital (2)'!$A$8:$A$13</c:f>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f>'rpt_Rec.Capital (2)'!$F$8:$F$13</c:f>
              <c:numCache>
                <c:formatCode>_-* #,##0_-;\-* #,##0_-;_-* "-"??_-;_-@_-</c:formatCode>
                <c:ptCount val="6"/>
                <c:pt idx="0">
                  <c:v>736005687.43230009</c:v>
                </c:pt>
                <c:pt idx="1">
                  <c:v>6661941.2794000003</c:v>
                </c:pt>
                <c:pt idx="2">
                  <c:v>7588.8194999999996</c:v>
                </c:pt>
                <c:pt idx="3">
                  <c:v>47389522.459800005</c:v>
                </c:pt>
                <c:pt idx="4">
                  <c:v>81534216.551900014</c:v>
                </c:pt>
                <c:pt idx="5">
                  <c:v>871598956.54290009</c:v>
                </c:pt>
              </c:numCache>
            </c:numRef>
          </c:val>
          <c:extLst>
            <c:ext xmlns:c16="http://schemas.microsoft.com/office/drawing/2014/chart" uri="{C3380CC4-5D6E-409C-BE32-E72D297353CC}">
              <c16:uniqueId val="{00000004-0814-4744-BAFA-4EAA472BCFB6}"/>
            </c:ext>
          </c:extLst>
        </c:ser>
        <c:dLbls>
          <c:showLegendKey val="0"/>
          <c:showVal val="0"/>
          <c:showCatName val="0"/>
          <c:showSerName val="0"/>
          <c:showPercent val="0"/>
          <c:showBubbleSize val="0"/>
        </c:dLbls>
        <c:gapWidth val="182"/>
        <c:axId val="473445840"/>
        <c:axId val="473446232"/>
        <c:extLst>
          <c:ext xmlns:c15="http://schemas.microsoft.com/office/drawing/2012/chart" uri="{02D57815-91ED-43cb-92C2-25804820EDAC}">
            <c15:filteredBarSeries>
              <c15:ser>
                <c:idx val="5"/>
                <c:order val="5"/>
                <c:tx>
                  <c:strRef>
                    <c:extLst>
                      <c:ext uri="{02D57815-91ED-43cb-92C2-25804820EDAC}">
                        <c15:formulaRef>
                          <c15:sqref>'rpt_Rec.Capital (2)'!$G$7</c15:sqref>
                        </c15:formulaRef>
                      </c:ext>
                    </c:extLst>
                    <c:strCache>
                      <c:ptCount val="1"/>
                      <c:pt idx="0">
                        <c:v>Diferencia</c:v>
                      </c:pt>
                    </c:strCache>
                  </c:strRef>
                </c:tx>
                <c:spPr>
                  <a:solidFill>
                    <a:schemeClr val="accent4">
                      <a:tint val="65000"/>
                    </a:schemeClr>
                  </a:solidFill>
                  <a:ln>
                    <a:noFill/>
                  </a:ln>
                  <a:effectLst/>
                </c:spPr>
                <c:invertIfNegative val="0"/>
                <c:cat>
                  <c:strRef>
                    <c:extLst>
                      <c:ext uri="{02D57815-91ED-43cb-92C2-25804820EDAC}">
                        <c15:formulaRef>
                          <c15:sqref>'rpt_Rec.Capital (2)'!$A$8:$A$13</c15:sqref>
                        </c15:formulaRef>
                      </c:ext>
                    </c:extLst>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extLst>
                      <c:ext uri="{02D57815-91ED-43cb-92C2-25804820EDAC}">
                        <c15:formulaRef>
                          <c15:sqref>'rpt_Rec.Capital (2)'!$G$8:$G$13</c15:sqref>
                        </c15:formulaRef>
                      </c:ext>
                    </c:extLst>
                    <c:numCache>
                      <c:formatCode>_-* #,##0_-;\-* #,##0_-;_-* "-"??_-;_-@_-</c:formatCode>
                      <c:ptCount val="6"/>
                      <c:pt idx="0">
                        <c:v>-58898448.567699909</c:v>
                      </c:pt>
                      <c:pt idx="1">
                        <c:v>177463.27940000035</c:v>
                      </c:pt>
                      <c:pt idx="2">
                        <c:v>7588.8194999999996</c:v>
                      </c:pt>
                      <c:pt idx="3">
                        <c:v>3511403.459800005</c:v>
                      </c:pt>
                      <c:pt idx="4">
                        <c:v>21631787.551900014</c:v>
                      </c:pt>
                      <c:pt idx="5">
                        <c:v>-33570205.457099892</c:v>
                      </c:pt>
                    </c:numCache>
                  </c:numRef>
                </c:val>
                <c:extLst>
                  <c:ext xmlns:c16="http://schemas.microsoft.com/office/drawing/2014/chart" uri="{C3380CC4-5D6E-409C-BE32-E72D297353CC}">
                    <c16:uniqueId val="{00000005-0814-4744-BAFA-4EAA472BCFB6}"/>
                  </c:ext>
                </c:extLst>
              </c15:ser>
            </c15:filteredBarSeries>
            <c15:filteredBarSeries>
              <c15:ser>
                <c:idx val="6"/>
                <c:order val="6"/>
                <c:tx>
                  <c:strRef>
                    <c:extLst xmlns:c15="http://schemas.microsoft.com/office/drawing/2012/chart">
                      <c:ext xmlns:c15="http://schemas.microsoft.com/office/drawing/2012/chart" uri="{02D57815-91ED-43cb-92C2-25804820EDAC}">
                        <c15:formulaRef>
                          <c15:sqref>'rpt_Rec.Capital (2)'!$H$7</c15:sqref>
                        </c15:formulaRef>
                      </c:ext>
                    </c:extLst>
                    <c:strCache>
                      <c:ptCount val="1"/>
                      <c:pt idx="0">
                        <c:v>% Variación</c:v>
                      </c:pt>
                    </c:strCache>
                  </c:strRef>
                </c:tx>
                <c:spPr>
                  <a:solidFill>
                    <a:schemeClr val="accent4">
                      <a:tint val="48000"/>
                    </a:schemeClr>
                  </a:solidFill>
                  <a:ln>
                    <a:noFill/>
                  </a:ln>
                  <a:effectLst/>
                </c:spPr>
                <c:invertIfNegative val="0"/>
                <c:cat>
                  <c:strRef>
                    <c:extLst xmlns:c15="http://schemas.microsoft.com/office/drawing/2012/chart">
                      <c:ext xmlns:c15="http://schemas.microsoft.com/office/drawing/2012/chart" uri="{02D57815-91ED-43cb-92C2-25804820EDAC}">
                        <c15:formulaRef>
                          <c15:sqref>'rpt_Rec.Capital (2)'!$A$8:$A$13</c15:sqref>
                        </c15:formulaRef>
                      </c:ext>
                    </c:extLst>
                    <c:strCache>
                      <c:ptCount val="6"/>
                      <c:pt idx="0">
                        <c:v>Recuperación de Capital para PCP</c:v>
                      </c:pt>
                      <c:pt idx="1">
                        <c:v>Recuperación de Capital para PMP</c:v>
                      </c:pt>
                      <c:pt idx="2">
                        <c:v>Recuperación de Capital para PCV</c:v>
                      </c:pt>
                      <c:pt idx="3">
                        <c:v>Recuperación de Capital para PLMP</c:v>
                      </c:pt>
                      <c:pt idx="4">
                        <c:v>Recuperación de Capital para PH</c:v>
                      </c:pt>
                      <c:pt idx="5">
                        <c:v>Total</c:v>
                      </c:pt>
                    </c:strCache>
                  </c:strRef>
                </c:cat>
                <c:val>
                  <c:numRef>
                    <c:extLst xmlns:c15="http://schemas.microsoft.com/office/drawing/2012/chart">
                      <c:ext xmlns:c15="http://schemas.microsoft.com/office/drawing/2012/chart" uri="{02D57815-91ED-43cb-92C2-25804820EDAC}">
                        <c15:formulaRef>
                          <c15:sqref>'rpt_Rec.Capital (2)'!$H$8:$H$13</c15:sqref>
                        </c15:formulaRef>
                      </c:ext>
                    </c:extLst>
                    <c:numCache>
                      <c:formatCode>0%</c:formatCode>
                      <c:ptCount val="6"/>
                      <c:pt idx="0">
                        <c:v>-7.409503347671588E-2</c:v>
                      </c:pt>
                      <c:pt idx="1">
                        <c:v>2.7367396327044421E-2</c:v>
                      </c:pt>
                      <c:pt idx="2">
                        <c:v>0</c:v>
                      </c:pt>
                      <c:pt idx="3">
                        <c:v>8.0026298752688213E-2</c:v>
                      </c:pt>
                      <c:pt idx="4">
                        <c:v>0.36111703503542425</c:v>
                      </c:pt>
                      <c:pt idx="5">
                        <c:v>-3.7087217358273077E-2</c:v>
                      </c:pt>
                    </c:numCache>
                  </c:numRef>
                </c:val>
                <c:extLst xmlns:c15="http://schemas.microsoft.com/office/drawing/2012/chart">
                  <c:ext xmlns:c16="http://schemas.microsoft.com/office/drawing/2014/chart" uri="{C3380CC4-5D6E-409C-BE32-E72D297353CC}">
                    <c16:uniqueId val="{00000006-0814-4744-BAFA-4EAA472BCFB6}"/>
                  </c:ext>
                </c:extLst>
              </c15:ser>
            </c15:filteredBarSeries>
          </c:ext>
        </c:extLst>
      </c:barChart>
      <c:catAx>
        <c:axId val="473445840"/>
        <c:scaling>
          <c:orientation val="minMax"/>
        </c:scaling>
        <c:delete val="0"/>
        <c:axPos val="l"/>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73446232"/>
        <c:crosses val="autoZero"/>
        <c:auto val="1"/>
        <c:lblAlgn val="ctr"/>
        <c:lblOffset val="100"/>
        <c:noMultiLvlLbl val="0"/>
      </c:catAx>
      <c:valAx>
        <c:axId val="473446232"/>
        <c:scaling>
          <c:orientation val="minMax"/>
        </c:scaling>
        <c:delete val="0"/>
        <c:axPos val="b"/>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73445840"/>
        <c:crosses val="autoZero"/>
        <c:crossBetween val="between"/>
        <c:dispUnits>
          <c:builtInUnit val="millions"/>
          <c:dispUnitsLbl>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dispUnitsLbl>
        </c:dispUnits>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Avance Presupuestal por Capítulo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doughnutChart>
        <c:varyColors val="1"/>
        <c:ser>
          <c:idx val="0"/>
          <c:order val="0"/>
          <c:spPr>
            <a:solidFill>
              <a:schemeClr val="bg1">
                <a:lumMod val="50000"/>
              </a:schemeClr>
            </a:solidFill>
          </c:spPr>
          <c:dPt>
            <c:idx val="0"/>
            <c:bubble3D val="0"/>
            <c:spPr>
              <a:solidFill>
                <a:schemeClr val="accent4"/>
              </a:solidFill>
              <a:ln w="19050">
                <a:solidFill>
                  <a:schemeClr val="lt1"/>
                </a:solidFill>
              </a:ln>
              <a:effectLst/>
            </c:spPr>
            <c:extLst>
              <c:ext xmlns:c16="http://schemas.microsoft.com/office/drawing/2014/chart" uri="{C3380CC4-5D6E-409C-BE32-E72D297353CC}">
                <c16:uniqueId val="{00000001-710F-4AE8-8C8B-2366ED50F05A}"/>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710F-4AE8-8C8B-2366ED50F05A}"/>
              </c:ext>
            </c:extLst>
          </c:dPt>
          <c:dLbls>
            <c:dLbl>
              <c:idx val="0"/>
              <c:layout>
                <c:manualLayout>
                  <c:x val="0.16666666666666677"/>
                  <c:y val="4.1666666666666664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710F-4AE8-8C8B-2366ED50F05A}"/>
                </c:ext>
              </c:extLst>
            </c:dLbl>
            <c:dLbl>
              <c:idx val="1"/>
              <c:layout>
                <c:manualLayout>
                  <c:x val="-0.12777777777777777"/>
                  <c:y val="-2.7777777777777776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710F-4AE8-8C8B-2366ED50F05A}"/>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s-MX"/>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(Capítulos!$H$8,Capítulos!$K$8)</c:f>
              <c:strCache>
                <c:ptCount val="2"/>
                <c:pt idx="0">
                  <c:v>Devengado</c:v>
                </c:pt>
                <c:pt idx="1">
                  <c:v>Disponible</c:v>
                </c:pt>
              </c:strCache>
            </c:strRef>
          </c:cat>
          <c:val>
            <c:numRef>
              <c:f>(Capítulos!$H$16,Capítulos!$K$16)</c:f>
              <c:numCache>
                <c:formatCode>_-* #,##0_-;\-* #,##0_-;_-* "-"??_-;_-@_-</c:formatCode>
                <c:ptCount val="2"/>
                <c:pt idx="0">
                  <c:v>731563188.71999991</c:v>
                </c:pt>
                <c:pt idx="1">
                  <c:v>10962608624.280003</c:v>
                </c:pt>
              </c:numCache>
            </c:numRef>
          </c:val>
          <c:extLst>
            <c:ext xmlns:c16="http://schemas.microsoft.com/office/drawing/2014/chart" uri="{C3380CC4-5D6E-409C-BE32-E72D297353CC}">
              <c16:uniqueId val="{00000004-710F-4AE8-8C8B-2366ED50F05A}"/>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Avance Presupuestal por</a:t>
            </a:r>
            <a:r>
              <a:rPr lang="es-MX" baseline="0" dirty="0"/>
              <a:t> UR</a:t>
            </a:r>
            <a:endParaRPr lang="es-MX"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bar"/>
        <c:grouping val="percentStacked"/>
        <c:varyColors val="0"/>
        <c:ser>
          <c:idx val="0"/>
          <c:order val="0"/>
          <c:tx>
            <c:strRef>
              <c:f>'Unidad Responsable'!$H$8</c:f>
              <c:strCache>
                <c:ptCount val="1"/>
                <c:pt idx="0">
                  <c:v>Devengado</c:v>
                </c:pt>
              </c:strCache>
            </c:strRef>
          </c:tx>
          <c:spPr>
            <a:solidFill>
              <a:schemeClr val="accent4"/>
            </a:solidFill>
            <a:ln>
              <a:noFill/>
            </a:ln>
            <a:effectLst/>
          </c:spPr>
          <c:invertIfNegative val="0"/>
          <c:cat>
            <c:strRef>
              <c:f>'Unidad Responsable'!$B$9:$B$17</c:f>
              <c:strCache>
                <c:ptCount val="9"/>
                <c:pt idx="0">
                  <c:v>Dirección General</c:v>
                </c:pt>
                <c:pt idx="1">
                  <c:v>Dirección de Informática y Sistemas</c:v>
                </c:pt>
                <c:pt idx="2">
                  <c:v>Dirección de Contraloría Interna</c:v>
                </c:pt>
                <c:pt idx="3">
                  <c:v>Dirección Jurídica</c:v>
                </c:pt>
                <c:pt idx="4">
                  <c:v>Dirección de Administración</c:v>
                </c:pt>
                <c:pt idx="5">
                  <c:v>Dirección de Finanzas</c:v>
                </c:pt>
                <c:pt idx="6">
                  <c:v>Dirección de Promoción de Vivienda e Inmobiliaria</c:v>
                </c:pt>
                <c:pt idx="7">
                  <c:v>Dirección de Prestaciones</c:v>
                </c:pt>
                <c:pt idx="8">
                  <c:v>Dirección de Servicios Médicos</c:v>
                </c:pt>
              </c:strCache>
            </c:strRef>
          </c:cat>
          <c:val>
            <c:numRef>
              <c:f>'Unidad Responsable'!$H$9:$H$17</c:f>
              <c:numCache>
                <c:formatCode>_-* #,##0_-;\-* #,##0_-;_-* "-"??_-;_-@_-</c:formatCode>
                <c:ptCount val="9"/>
                <c:pt idx="0">
                  <c:v>849537.69000000006</c:v>
                </c:pt>
                <c:pt idx="1">
                  <c:v>1051663.0999999999</c:v>
                </c:pt>
                <c:pt idx="2">
                  <c:v>665267.91</c:v>
                </c:pt>
                <c:pt idx="3">
                  <c:v>1092024.6299999999</c:v>
                </c:pt>
                <c:pt idx="4">
                  <c:v>3614076.5900000008</c:v>
                </c:pt>
                <c:pt idx="5">
                  <c:v>1890779.0399999998</c:v>
                </c:pt>
                <c:pt idx="6">
                  <c:v>2496054.9399999995</c:v>
                </c:pt>
                <c:pt idx="7">
                  <c:v>705419880.67999995</c:v>
                </c:pt>
                <c:pt idx="8">
                  <c:v>14483904.140000001</c:v>
                </c:pt>
              </c:numCache>
            </c:numRef>
          </c:val>
          <c:extLst>
            <c:ext xmlns:c16="http://schemas.microsoft.com/office/drawing/2014/chart" uri="{C3380CC4-5D6E-409C-BE32-E72D297353CC}">
              <c16:uniqueId val="{00000000-C959-4A06-9D8C-C92AAE9FF884}"/>
            </c:ext>
          </c:extLst>
        </c:ser>
        <c:ser>
          <c:idx val="1"/>
          <c:order val="1"/>
          <c:tx>
            <c:strRef>
              <c:f>'Unidad Responsable'!$K$8</c:f>
              <c:strCache>
                <c:ptCount val="1"/>
                <c:pt idx="0">
                  <c:v>Disponible</c:v>
                </c:pt>
              </c:strCache>
            </c:strRef>
          </c:tx>
          <c:spPr>
            <a:solidFill>
              <a:schemeClr val="bg1">
                <a:lumMod val="50000"/>
              </a:schemeClr>
            </a:solidFill>
            <a:ln>
              <a:noFill/>
            </a:ln>
            <a:effectLst/>
          </c:spPr>
          <c:invertIfNegative val="0"/>
          <c:cat>
            <c:strRef>
              <c:f>'Unidad Responsable'!$B$9:$B$17</c:f>
              <c:strCache>
                <c:ptCount val="9"/>
                <c:pt idx="0">
                  <c:v>Dirección General</c:v>
                </c:pt>
                <c:pt idx="1">
                  <c:v>Dirección de Informática y Sistemas</c:v>
                </c:pt>
                <c:pt idx="2">
                  <c:v>Dirección de Contraloría Interna</c:v>
                </c:pt>
                <c:pt idx="3">
                  <c:v>Dirección Jurídica</c:v>
                </c:pt>
                <c:pt idx="4">
                  <c:v>Dirección de Administración</c:v>
                </c:pt>
                <c:pt idx="5">
                  <c:v>Dirección de Finanzas</c:v>
                </c:pt>
                <c:pt idx="6">
                  <c:v>Dirección de Promoción de Vivienda e Inmobiliaria</c:v>
                </c:pt>
                <c:pt idx="7">
                  <c:v>Dirección de Prestaciones</c:v>
                </c:pt>
                <c:pt idx="8">
                  <c:v>Dirección de Servicios Médicos</c:v>
                </c:pt>
              </c:strCache>
            </c:strRef>
          </c:cat>
          <c:val>
            <c:numRef>
              <c:f>'Unidad Responsable'!$K$9:$K$17</c:f>
              <c:numCache>
                <c:formatCode>_-* #,##0_-;\-* #,##0_-;_-* "-"??_-;_-@_-</c:formatCode>
                <c:ptCount val="9"/>
                <c:pt idx="0">
                  <c:v>12122366.309999999</c:v>
                </c:pt>
                <c:pt idx="1">
                  <c:v>71809548.109999999</c:v>
                </c:pt>
                <c:pt idx="2">
                  <c:v>9272474.0900000017</c:v>
                </c:pt>
                <c:pt idx="3">
                  <c:v>19931563.370000001</c:v>
                </c:pt>
                <c:pt idx="4">
                  <c:v>98214950.800000012</c:v>
                </c:pt>
                <c:pt idx="5">
                  <c:v>30271007.959999997</c:v>
                </c:pt>
                <c:pt idx="6">
                  <c:v>112374209.10999998</c:v>
                </c:pt>
                <c:pt idx="7">
                  <c:v>9365824547.7000065</c:v>
                </c:pt>
                <c:pt idx="8">
                  <c:v>1242787956.8299999</c:v>
                </c:pt>
              </c:numCache>
            </c:numRef>
          </c:val>
          <c:extLst>
            <c:ext xmlns:c16="http://schemas.microsoft.com/office/drawing/2014/chart" uri="{C3380CC4-5D6E-409C-BE32-E72D297353CC}">
              <c16:uniqueId val="{00000001-C959-4A06-9D8C-C92AAE9FF884}"/>
            </c:ext>
          </c:extLst>
        </c:ser>
        <c:dLbls>
          <c:showLegendKey val="0"/>
          <c:showVal val="0"/>
          <c:showCatName val="0"/>
          <c:showSerName val="0"/>
          <c:showPercent val="0"/>
          <c:showBubbleSize val="0"/>
        </c:dLbls>
        <c:gapWidth val="150"/>
        <c:overlap val="100"/>
        <c:axId val="237382080"/>
        <c:axId val="237382472"/>
      </c:barChart>
      <c:catAx>
        <c:axId val="237382080"/>
        <c:scaling>
          <c:orientation val="minMax"/>
        </c:scaling>
        <c:delete val="0"/>
        <c:axPos val="l"/>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37382472"/>
        <c:crosses val="autoZero"/>
        <c:auto val="1"/>
        <c:lblAlgn val="ctr"/>
        <c:lblOffset val="100"/>
        <c:noMultiLvlLbl val="0"/>
      </c:catAx>
      <c:valAx>
        <c:axId val="237382472"/>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37382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v>bg</c:v>
          </c:tx>
          <c:spPr>
            <a:solidFill>
              <a:schemeClr val="accent1"/>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EAB-4715-9462-6B337E1DDD90}"/>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0EAB-4715-9462-6B337E1DDD90}"/>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0EAB-4715-9462-6B337E1DDD90}"/>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0EAB-4715-9462-6B337E1DDD90}"/>
              </c:ext>
            </c:extLst>
          </c:dPt>
          <c:dPt>
            <c:idx val="4"/>
            <c:bubble3D val="0"/>
            <c:spPr>
              <a:solidFill>
                <a:schemeClr val="accent1"/>
              </a:solidFill>
              <a:ln w="19050">
                <a:solidFill>
                  <a:schemeClr val="lt1"/>
                </a:solidFill>
              </a:ln>
              <a:effectLst/>
            </c:spPr>
            <c:extLst>
              <c:ext xmlns:c16="http://schemas.microsoft.com/office/drawing/2014/chart" uri="{C3380CC4-5D6E-409C-BE32-E72D297353CC}">
                <c16:uniqueId val="{00000009-0EAB-4715-9462-6B337E1DDD90}"/>
              </c:ext>
            </c:extLst>
          </c:dPt>
          <c:dPt>
            <c:idx val="5"/>
            <c:bubble3D val="0"/>
            <c:spPr>
              <a:solidFill>
                <a:schemeClr val="accent1"/>
              </a:solidFill>
              <a:ln w="19050">
                <a:solidFill>
                  <a:schemeClr val="lt1"/>
                </a:solidFill>
              </a:ln>
              <a:effectLst/>
            </c:spPr>
            <c:extLst>
              <c:ext xmlns:c16="http://schemas.microsoft.com/office/drawing/2014/chart" uri="{C3380CC4-5D6E-409C-BE32-E72D297353CC}">
                <c16:uniqueId val="{0000000B-0EAB-4715-9462-6B337E1DDD90}"/>
              </c:ext>
            </c:extLst>
          </c:dPt>
          <c:dPt>
            <c:idx val="6"/>
            <c:bubble3D val="0"/>
            <c:spPr>
              <a:solidFill>
                <a:schemeClr val="accent1"/>
              </a:solidFill>
              <a:ln w="19050">
                <a:solidFill>
                  <a:schemeClr val="lt1"/>
                </a:solidFill>
              </a:ln>
              <a:effectLst/>
            </c:spPr>
            <c:extLst>
              <c:ext xmlns:c16="http://schemas.microsoft.com/office/drawing/2014/chart" uri="{C3380CC4-5D6E-409C-BE32-E72D297353CC}">
                <c16:uniqueId val="{0000000D-0EAB-4715-9462-6B337E1DDD90}"/>
              </c:ext>
            </c:extLst>
          </c:dPt>
          <c:dPt>
            <c:idx val="7"/>
            <c:bubble3D val="0"/>
            <c:spPr>
              <a:solidFill>
                <a:schemeClr val="accent1"/>
              </a:solidFill>
              <a:ln w="19050">
                <a:solidFill>
                  <a:schemeClr val="lt1"/>
                </a:solidFill>
              </a:ln>
              <a:effectLst/>
            </c:spPr>
            <c:extLst>
              <c:ext xmlns:c16="http://schemas.microsoft.com/office/drawing/2014/chart" uri="{C3380CC4-5D6E-409C-BE32-E72D297353CC}">
                <c16:uniqueId val="{0000000F-0EAB-4715-9462-6B337E1DDD90}"/>
              </c:ext>
            </c:extLst>
          </c:dPt>
          <c:dPt>
            <c:idx val="8"/>
            <c:bubble3D val="0"/>
            <c:spPr>
              <a:solidFill>
                <a:schemeClr val="accent1"/>
              </a:solidFill>
              <a:ln w="19050">
                <a:solidFill>
                  <a:schemeClr val="lt1"/>
                </a:solidFill>
              </a:ln>
              <a:effectLst/>
            </c:spPr>
            <c:extLst>
              <c:ext xmlns:c16="http://schemas.microsoft.com/office/drawing/2014/chart" uri="{C3380CC4-5D6E-409C-BE32-E72D297353CC}">
                <c16:uniqueId val="{00000011-0EAB-4715-9462-6B337E1DDD90}"/>
              </c:ext>
            </c:extLst>
          </c:dPt>
          <c:dPt>
            <c:idx val="9"/>
            <c:bubble3D val="0"/>
            <c:spPr>
              <a:solidFill>
                <a:schemeClr val="accent1"/>
              </a:solidFill>
              <a:ln w="19050">
                <a:solidFill>
                  <a:schemeClr val="lt1"/>
                </a:solidFill>
              </a:ln>
              <a:effectLst/>
            </c:spPr>
            <c:extLst>
              <c:ext xmlns:c16="http://schemas.microsoft.com/office/drawing/2014/chart" uri="{C3380CC4-5D6E-409C-BE32-E72D297353CC}">
                <c16:uniqueId val="{00000013-0EAB-4715-9462-6B337E1DDD90}"/>
              </c:ext>
            </c:extLst>
          </c:dPt>
          <c:dPt>
            <c:idx val="10"/>
            <c:bubble3D val="0"/>
            <c:spPr>
              <a:solidFill>
                <a:schemeClr val="accent1"/>
              </a:solidFill>
              <a:ln w="19050">
                <a:solidFill>
                  <a:schemeClr val="lt1"/>
                </a:solidFill>
              </a:ln>
              <a:effectLst/>
            </c:spPr>
            <c:extLst>
              <c:ext xmlns:c16="http://schemas.microsoft.com/office/drawing/2014/chart" uri="{C3380CC4-5D6E-409C-BE32-E72D297353CC}">
                <c16:uniqueId val="{00000015-0EAB-4715-9462-6B337E1DDD90}"/>
              </c:ext>
            </c:extLst>
          </c:dPt>
          <c:dPt>
            <c:idx val="11"/>
            <c:bubble3D val="0"/>
            <c:spPr>
              <a:solidFill>
                <a:schemeClr val="accent1"/>
              </a:solidFill>
              <a:ln w="19050">
                <a:solidFill>
                  <a:schemeClr val="lt1"/>
                </a:solidFill>
              </a:ln>
              <a:effectLst/>
            </c:spPr>
            <c:extLst>
              <c:ext xmlns:c16="http://schemas.microsoft.com/office/drawing/2014/chart" uri="{C3380CC4-5D6E-409C-BE32-E72D297353CC}">
                <c16:uniqueId val="{00000017-0EAB-4715-9462-6B337E1DDD90}"/>
              </c:ext>
            </c:extLst>
          </c:dPt>
          <c:val>
            <c:numRef>
              <c:f>Variables!$C$2:$C$13</c:f>
              <c:numCache>
                <c:formatCode>Estándar</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18-0EAB-4715-9462-6B337E1DDD90}"/>
            </c:ext>
          </c:extLst>
        </c:ser>
        <c:dLbls>
          <c:showLegendKey val="0"/>
          <c:showVal val="0"/>
          <c:showCatName val="0"/>
          <c:showSerName val="0"/>
          <c:showPercent val="0"/>
          <c:showBubbleSize val="0"/>
          <c:showLeaderLines val="1"/>
        </c:dLbls>
        <c:firstSliceAng val="0"/>
        <c:holeSize val="50"/>
      </c:doughnutChart>
      <c:doughnutChart>
        <c:varyColors val="1"/>
        <c:ser>
          <c:idx val="1"/>
          <c:order val="1"/>
          <c:tx>
            <c:v>PH</c:v>
          </c:tx>
          <c:dPt>
            <c:idx val="0"/>
            <c:bubble3D val="0"/>
            <c:spPr>
              <a:solidFill>
                <a:schemeClr val="bg1">
                  <a:alpha val="75000"/>
                </a:schemeClr>
              </a:solidFill>
              <a:ln w="19050">
                <a:solidFill>
                  <a:schemeClr val="lt1"/>
                </a:solidFill>
              </a:ln>
              <a:effectLst/>
            </c:spPr>
            <c:extLst>
              <c:ext xmlns:c16="http://schemas.microsoft.com/office/drawing/2014/chart" uri="{C3380CC4-5D6E-409C-BE32-E72D297353CC}">
                <c16:uniqueId val="{0000001A-0EAB-4715-9462-6B337E1DDD90}"/>
              </c:ext>
            </c:extLst>
          </c:dPt>
          <c:dPt>
            <c:idx val="1"/>
            <c:bubble3D val="0"/>
            <c:spPr>
              <a:noFill/>
              <a:ln w="19050">
                <a:solidFill>
                  <a:schemeClr val="lt1"/>
                </a:solidFill>
              </a:ln>
              <a:effectLst/>
            </c:spPr>
            <c:extLst>
              <c:ext xmlns:c16="http://schemas.microsoft.com/office/drawing/2014/chart" uri="{C3380CC4-5D6E-409C-BE32-E72D297353CC}">
                <c16:uniqueId val="{0000001C-0EAB-4715-9462-6B337E1DDD90}"/>
              </c:ext>
            </c:extLst>
          </c:dPt>
          <c:val>
            <c:numRef>
              <c:f>(Préstamos!$G$12,Préstamos!$J$12)</c:f>
              <c:numCache>
                <c:formatCode>0%</c:formatCode>
                <c:ptCount val="2"/>
                <c:pt idx="0">
                  <c:v>2.1505000000000001E-3</c:v>
                </c:pt>
                <c:pt idx="1">
                  <c:v>0.99784949999999994</c:v>
                </c:pt>
              </c:numCache>
            </c:numRef>
          </c:val>
          <c:extLst>
            <c:ext xmlns:c16="http://schemas.microsoft.com/office/drawing/2014/chart" uri="{C3380CC4-5D6E-409C-BE32-E72D297353CC}">
              <c16:uniqueId val="{0000001D-0EAB-4715-9462-6B337E1DDD90}"/>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s-MX"/>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s-MX"/>
              <a:t>Adeudos EPP 2022</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0755064246505283"/>
          <c:y val="0.14421195633541611"/>
          <c:w val="0.77544431345038756"/>
          <c:h val="0.58368543421767716"/>
        </c:manualLayout>
      </c:layout>
      <c:barChart>
        <c:barDir val="col"/>
        <c:grouping val="stacked"/>
        <c:varyColors val="0"/>
        <c:ser>
          <c:idx val="0"/>
          <c:order val="0"/>
          <c:tx>
            <c:strRef>
              <c:f>Graf!$B$2</c:f>
              <c:strCache>
                <c:ptCount val="1"/>
                <c:pt idx="0">
                  <c:v>Jurídico</c:v>
                </c:pt>
              </c:strCache>
            </c:strRef>
          </c:tx>
          <c:spPr>
            <a:solidFill>
              <a:srgbClr val="7030A0"/>
            </a:solidFill>
            <a:ln>
              <a:noFill/>
            </a:ln>
            <a:effectLst/>
          </c:spPr>
          <c:invertIfNegative val="0"/>
          <c:cat>
            <c:strRef>
              <c:f>Graf!$A$3:$A$15</c:f>
              <c:strCache>
                <c:ptCount val="13"/>
                <c:pt idx="0">
                  <c:v>Diciembre</c:v>
                </c:pt>
                <c:pt idx="1">
                  <c:v>Enero</c:v>
                </c:pt>
                <c:pt idx="2">
                  <c:v>Febrero</c:v>
                </c:pt>
                <c:pt idx="3">
                  <c:v>Marzo</c:v>
                </c:pt>
                <c:pt idx="4">
                  <c:v>Abril</c:v>
                </c:pt>
                <c:pt idx="5">
                  <c:v>Mayo</c:v>
                </c:pt>
                <c:pt idx="6">
                  <c:v>Junio</c:v>
                </c:pt>
                <c:pt idx="7">
                  <c:v>Julio</c:v>
                </c:pt>
                <c:pt idx="8">
                  <c:v>Agosto</c:v>
                </c:pt>
                <c:pt idx="9">
                  <c:v>Septiembre</c:v>
                </c:pt>
                <c:pt idx="10">
                  <c:v>Octubre</c:v>
                </c:pt>
                <c:pt idx="11">
                  <c:v>Noviembre</c:v>
                </c:pt>
                <c:pt idx="12">
                  <c:v>Diciembre</c:v>
                </c:pt>
              </c:strCache>
            </c:strRef>
          </c:cat>
          <c:val>
            <c:numRef>
              <c:f>Graf!$B$3:$B$15</c:f>
              <c:numCache>
                <c:formatCode>_-* #,##0_-;\-* #,##0_-;_-* "-"??_-;_-@_-</c:formatCode>
                <c:ptCount val="13"/>
                <c:pt idx="0">
                  <c:v>452677279.61692983</c:v>
                </c:pt>
                <c:pt idx="1">
                  <c:v>462494119.68353337</c:v>
                </c:pt>
              </c:numCache>
            </c:numRef>
          </c:val>
          <c:extLst>
            <c:ext xmlns:c16="http://schemas.microsoft.com/office/drawing/2014/chart" uri="{C3380CC4-5D6E-409C-BE32-E72D297353CC}">
              <c16:uniqueId val="{00000000-5F27-42A7-BE17-257FE6BB7B7E}"/>
            </c:ext>
          </c:extLst>
        </c:ser>
        <c:ser>
          <c:idx val="1"/>
          <c:order val="1"/>
          <c:tx>
            <c:strRef>
              <c:f>Graf!$C$2</c:f>
              <c:strCache>
                <c:ptCount val="1"/>
                <c:pt idx="0">
                  <c:v>Requerido</c:v>
                </c:pt>
              </c:strCache>
            </c:strRef>
          </c:tx>
          <c:spPr>
            <a:solidFill>
              <a:schemeClr val="bg1">
                <a:lumMod val="50000"/>
              </a:schemeClr>
            </a:solidFill>
            <a:ln>
              <a:noFill/>
            </a:ln>
            <a:effectLst/>
          </c:spPr>
          <c:invertIfNegative val="0"/>
          <c:cat>
            <c:strRef>
              <c:f>Graf!$A$3:$A$15</c:f>
              <c:strCache>
                <c:ptCount val="13"/>
                <c:pt idx="0">
                  <c:v>Diciembre</c:v>
                </c:pt>
                <c:pt idx="1">
                  <c:v>Enero</c:v>
                </c:pt>
                <c:pt idx="2">
                  <c:v>Febrero</c:v>
                </c:pt>
                <c:pt idx="3">
                  <c:v>Marzo</c:v>
                </c:pt>
                <c:pt idx="4">
                  <c:v>Abril</c:v>
                </c:pt>
                <c:pt idx="5">
                  <c:v>Mayo</c:v>
                </c:pt>
                <c:pt idx="6">
                  <c:v>Junio</c:v>
                </c:pt>
                <c:pt idx="7">
                  <c:v>Julio</c:v>
                </c:pt>
                <c:pt idx="8">
                  <c:v>Agosto</c:v>
                </c:pt>
                <c:pt idx="9">
                  <c:v>Septiembre</c:v>
                </c:pt>
                <c:pt idx="10">
                  <c:v>Octubre</c:v>
                </c:pt>
                <c:pt idx="11">
                  <c:v>Noviembre</c:v>
                </c:pt>
                <c:pt idx="12">
                  <c:v>Diciembre</c:v>
                </c:pt>
              </c:strCache>
            </c:strRef>
          </c:cat>
          <c:val>
            <c:numRef>
              <c:f>Graf!$C$3:$C$15</c:f>
              <c:numCache>
                <c:formatCode>_-* #,##0_-;\-* #,##0_-;_-* "-"??_-;_-@_-</c:formatCode>
                <c:ptCount val="13"/>
                <c:pt idx="0">
                  <c:v>7922252.2500000028</c:v>
                </c:pt>
                <c:pt idx="1">
                  <c:v>8311414.7200000025</c:v>
                </c:pt>
              </c:numCache>
            </c:numRef>
          </c:val>
          <c:extLst>
            <c:ext xmlns:c16="http://schemas.microsoft.com/office/drawing/2014/chart" uri="{C3380CC4-5D6E-409C-BE32-E72D297353CC}">
              <c16:uniqueId val="{00000001-5F27-42A7-BE17-257FE6BB7B7E}"/>
            </c:ext>
          </c:extLst>
        </c:ser>
        <c:dLbls>
          <c:showLegendKey val="0"/>
          <c:showVal val="0"/>
          <c:showCatName val="0"/>
          <c:showSerName val="0"/>
          <c:showPercent val="0"/>
          <c:showBubbleSize val="0"/>
        </c:dLbls>
        <c:gapWidth val="150"/>
        <c:overlap val="100"/>
        <c:axId val="284013552"/>
        <c:axId val="284013944"/>
      </c:barChart>
      <c:lineChart>
        <c:grouping val="standard"/>
        <c:varyColors val="0"/>
        <c:ser>
          <c:idx val="2"/>
          <c:order val="2"/>
          <c:tx>
            <c:strRef>
              <c:f>Graf!$D$2</c:f>
              <c:strCache>
                <c:ptCount val="1"/>
                <c:pt idx="0">
                  <c:v>Total</c:v>
                </c:pt>
              </c:strCache>
            </c:strRef>
          </c:tx>
          <c:spPr>
            <a:ln w="28575" cap="rnd">
              <a:solidFill>
                <a:schemeClr val="accent6"/>
              </a:solidFill>
              <a:round/>
            </a:ln>
            <a:effectLst/>
          </c:spPr>
          <c:marker>
            <c:symbol val="circle"/>
            <c:size val="5"/>
            <c:spPr>
              <a:solidFill>
                <a:schemeClr val="accent3"/>
              </a:solidFill>
              <a:ln w="9525">
                <a:solidFill>
                  <a:schemeClr val="accent3"/>
                </a:solidFill>
              </a:ln>
              <a:effectLst/>
            </c:spPr>
          </c:marker>
          <c:trendline>
            <c:spPr>
              <a:ln w="19050" cap="rnd">
                <a:solidFill>
                  <a:schemeClr val="accent6"/>
                </a:solidFill>
                <a:prstDash val="sysDot"/>
              </a:ln>
              <a:effectLst/>
            </c:spPr>
            <c:trendlineType val="exp"/>
            <c:dispRSqr val="0"/>
            <c:dispEq val="0"/>
          </c:trendline>
          <c:cat>
            <c:strRef>
              <c:f>Graf!$A$3:$A$15</c:f>
              <c:strCache>
                <c:ptCount val="13"/>
                <c:pt idx="0">
                  <c:v>Diciembre</c:v>
                </c:pt>
                <c:pt idx="1">
                  <c:v>Enero</c:v>
                </c:pt>
                <c:pt idx="2">
                  <c:v>Febrero</c:v>
                </c:pt>
                <c:pt idx="3">
                  <c:v>Marzo</c:v>
                </c:pt>
                <c:pt idx="4">
                  <c:v>Abril</c:v>
                </c:pt>
                <c:pt idx="5">
                  <c:v>Mayo</c:v>
                </c:pt>
                <c:pt idx="6">
                  <c:v>Junio</c:v>
                </c:pt>
                <c:pt idx="7">
                  <c:v>Julio</c:v>
                </c:pt>
                <c:pt idx="8">
                  <c:v>Agosto</c:v>
                </c:pt>
                <c:pt idx="9">
                  <c:v>Septiembre</c:v>
                </c:pt>
                <c:pt idx="10">
                  <c:v>Octubre</c:v>
                </c:pt>
                <c:pt idx="11">
                  <c:v>Noviembre</c:v>
                </c:pt>
                <c:pt idx="12">
                  <c:v>Diciembre</c:v>
                </c:pt>
              </c:strCache>
            </c:strRef>
          </c:cat>
          <c:val>
            <c:numRef>
              <c:f>Graf!$D$3:$D$15</c:f>
              <c:numCache>
                <c:formatCode>_-* #,##0_-;\-* #,##0_-;_-* "-"??_-;_-@_-</c:formatCode>
                <c:ptCount val="13"/>
                <c:pt idx="0">
                  <c:v>460599531.86692983</c:v>
                </c:pt>
                <c:pt idx="1">
                  <c:v>470805534.4035334</c:v>
                </c:pt>
                <c:pt idx="2">
                  <c:v>0</c:v>
                </c:pt>
                <c:pt idx="3">
                  <c:v>0</c:v>
                </c:pt>
                <c:pt idx="4">
                  <c:v>0</c:v>
                </c:pt>
                <c:pt idx="5">
                  <c:v>0</c:v>
                </c:pt>
                <c:pt idx="6">
                  <c:v>0</c:v>
                </c:pt>
                <c:pt idx="7">
                  <c:v>0</c:v>
                </c:pt>
                <c:pt idx="8">
                  <c:v>0</c:v>
                </c:pt>
                <c:pt idx="9">
                  <c:v>0</c:v>
                </c:pt>
                <c:pt idx="10">
                  <c:v>0</c:v>
                </c:pt>
                <c:pt idx="11">
                  <c:v>0</c:v>
                </c:pt>
                <c:pt idx="12">
                  <c:v>0</c:v>
                </c:pt>
              </c:numCache>
            </c:numRef>
          </c:val>
          <c:smooth val="0"/>
          <c:extLst>
            <c:ext xmlns:c16="http://schemas.microsoft.com/office/drawing/2014/chart" uri="{C3380CC4-5D6E-409C-BE32-E72D297353CC}">
              <c16:uniqueId val="{00000003-5F27-42A7-BE17-257FE6BB7B7E}"/>
            </c:ext>
          </c:extLst>
        </c:ser>
        <c:dLbls>
          <c:showLegendKey val="0"/>
          <c:showVal val="0"/>
          <c:showCatName val="0"/>
          <c:showSerName val="0"/>
          <c:showPercent val="0"/>
          <c:showBubbleSize val="0"/>
        </c:dLbls>
        <c:marker val="1"/>
        <c:smooth val="0"/>
        <c:axId val="284014728"/>
        <c:axId val="284014336"/>
      </c:lineChart>
      <c:catAx>
        <c:axId val="284013552"/>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MX"/>
          </a:p>
        </c:txPr>
        <c:crossAx val="284013944"/>
        <c:crosses val="autoZero"/>
        <c:auto val="1"/>
        <c:lblAlgn val="ctr"/>
        <c:lblOffset val="100"/>
        <c:noMultiLvlLbl val="0"/>
      </c:catAx>
      <c:valAx>
        <c:axId val="284013944"/>
        <c:scaling>
          <c:orientation val="minMax"/>
          <c:min val="400000000"/>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MX"/>
          </a:p>
        </c:txPr>
        <c:crossAx val="284013552"/>
        <c:crosses val="autoZero"/>
        <c:crossBetween val="between"/>
      </c:valAx>
      <c:valAx>
        <c:axId val="284014336"/>
        <c:scaling>
          <c:orientation val="minMax"/>
          <c:max val="480000000"/>
          <c:min val="400000000"/>
        </c:scaling>
        <c:delete val="0"/>
        <c:axPos val="r"/>
        <c:numFmt formatCode="_-* #,##0_-;\-* #,##0_-;_-* &quot;-&quot;??_-;_-@_-"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MX"/>
          </a:p>
        </c:txPr>
        <c:crossAx val="284014728"/>
        <c:crosses val="max"/>
        <c:crossBetween val="between"/>
      </c:valAx>
      <c:catAx>
        <c:axId val="284014728"/>
        <c:scaling>
          <c:orientation val="minMax"/>
        </c:scaling>
        <c:delete val="1"/>
        <c:axPos val="b"/>
        <c:numFmt formatCode="Estándar" sourceLinked="1"/>
        <c:majorTickMark val="out"/>
        <c:minorTickMark val="none"/>
        <c:tickLblPos val="nextTo"/>
        <c:crossAx val="284014336"/>
        <c:crosses val="autoZero"/>
        <c:auto val="1"/>
        <c:lblAlgn val="ctr"/>
        <c:lblOffset val="100"/>
        <c:noMultiLvlLbl val="0"/>
      </c:catAx>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w="9525" cap="flat" cmpd="sng" algn="ctr">
      <a:noFill/>
      <a:round/>
    </a:ln>
    <a:effectLst/>
  </c:spPr>
  <c:txPr>
    <a:bodyPr/>
    <a:lstStyle/>
    <a:p>
      <a:pPr>
        <a:defRPr sz="1400"/>
      </a:pPr>
      <a:endParaRPr lang="es-MX"/>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1"/>
          <c:order val="1"/>
          <c:dPt>
            <c:idx val="0"/>
            <c:bubble3D val="0"/>
            <c:explosion val="5"/>
            <c:spPr>
              <a:solidFill>
                <a:srgbClr val="92D050"/>
              </a:solidFill>
              <a:ln w="19050">
                <a:solidFill>
                  <a:schemeClr val="lt1"/>
                </a:solidFill>
              </a:ln>
              <a:effectLst>
                <a:innerShdw blurRad="114300">
                  <a:schemeClr val="accent1"/>
                </a:innerShdw>
              </a:effectLst>
            </c:spPr>
            <c:extLst>
              <c:ext xmlns:c16="http://schemas.microsoft.com/office/drawing/2014/chart" uri="{C3380CC4-5D6E-409C-BE32-E72D297353CC}">
                <c16:uniqueId val="{00000001-ADC6-4569-BA0C-E44600A4EB7C}"/>
              </c:ext>
            </c:extLst>
          </c:dPt>
          <c:dPt>
            <c:idx val="1"/>
            <c:bubble3D val="0"/>
            <c:spPr>
              <a:solidFill>
                <a:srgbClr val="FFFF00"/>
              </a:solidFill>
              <a:ln w="19050">
                <a:solidFill>
                  <a:schemeClr val="lt1"/>
                </a:solidFill>
              </a:ln>
              <a:effectLst>
                <a:innerShdw blurRad="114300">
                  <a:schemeClr val="accent2"/>
                </a:innerShdw>
              </a:effectLst>
            </c:spPr>
            <c:extLst>
              <c:ext xmlns:c16="http://schemas.microsoft.com/office/drawing/2014/chart" uri="{C3380CC4-5D6E-409C-BE32-E72D297353CC}">
                <c16:uniqueId val="{00000003-ADC6-4569-BA0C-E44600A4EB7C}"/>
              </c:ext>
            </c:extLst>
          </c:dPt>
          <c:dPt>
            <c:idx val="2"/>
            <c:bubble3D val="0"/>
            <c:spPr>
              <a:solidFill>
                <a:srgbClr val="FF0000">
                  <a:alpha val="96000"/>
                </a:srgbClr>
              </a:solidFill>
              <a:ln w="19050">
                <a:solidFill>
                  <a:schemeClr val="lt1"/>
                </a:solidFill>
              </a:ln>
              <a:effectLst>
                <a:innerShdw blurRad="114300">
                  <a:schemeClr val="accent3"/>
                </a:innerShdw>
              </a:effectLst>
            </c:spPr>
            <c:extLst>
              <c:ext xmlns:c16="http://schemas.microsoft.com/office/drawing/2014/chart" uri="{C3380CC4-5D6E-409C-BE32-E72D297353CC}">
                <c16:uniqueId val="{00000005-ADC6-4569-BA0C-E44600A4EB7C}"/>
              </c:ext>
            </c:extLst>
          </c:dPt>
          <c:dLbls>
            <c:dLbl>
              <c:idx val="0"/>
              <c:layout>
                <c:manualLayout>
                  <c:x val="-0.17578469572746705"/>
                  <c:y val="-0.28307920322056246"/>
                </c:manualLayout>
              </c:layout>
              <c:tx>
                <c:rich>
                  <a:bodyPr/>
                  <a:lstStyle/>
                  <a:p>
                    <a:fld id="{45D89AB3-972B-4A51-AB33-D12A7A2A20EB}" type="CATEGORYNAME">
                      <a:rPr lang="es-MX"/>
                      <a:pPr/>
                      <a:t>[NOMBRE DE CATEGORÍA]</a:t>
                    </a:fld>
                    <a:r>
                      <a:rPr lang="es-MX"/>
                      <a:t> </a:t>
                    </a:r>
                  </a:p>
                  <a:p>
                    <a:fld id="{1515FE34-C6A9-4A7A-A8C0-79E3920ED0A3}" type="PERCENTAGE">
                      <a:rPr lang="es-MX"/>
                      <a:pPr/>
                      <a:t>[PORCENTAJE]</a:t>
                    </a:fld>
                    <a:endParaRPr lang="es-MX"/>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DC6-4569-BA0C-E44600A4EB7C}"/>
                </c:ext>
              </c:extLst>
            </c:dLbl>
            <c:dLbl>
              <c:idx val="1"/>
              <c:layout>
                <c:manualLayout>
                  <c:x val="6.3149091133861648E-2"/>
                  <c:y val="5.9023569792300182E-2"/>
                </c:manualLayout>
              </c:layout>
              <c:tx>
                <c:rich>
                  <a:bodyPr/>
                  <a:lstStyle/>
                  <a:p>
                    <a:fld id="{2B5F74A4-DDAC-4488-82E8-20FB899D62F7}" type="CATEGORYNAME">
                      <a:rPr lang="en-US"/>
                      <a:pPr/>
                      <a:t>[NOMBRE DE CATEGORÍA]</a:t>
                    </a:fld>
                    <a:endParaRPr lang="en-US"/>
                  </a:p>
                  <a:p>
                    <a:r>
                      <a:rPr lang="en-US"/>
                      <a:t> </a:t>
                    </a:r>
                    <a:fld id="{D2837D27-D304-4ACE-96F4-32AC1C9CB848}" type="PERCENTAGE">
                      <a:rPr lang="en-US"/>
                      <a:pPr/>
                      <a:t>[PORCENTAJE]</a:t>
                    </a:fld>
                    <a:endParaRPr lang="en-US"/>
                  </a:p>
                </c:rich>
              </c:tx>
              <c:dLblPos val="bestFit"/>
              <c:showLegendKey val="0"/>
              <c:showVal val="1"/>
              <c:showCatName val="1"/>
              <c:showSerName val="0"/>
              <c:showPercent val="1"/>
              <c:showBubbleSize val="0"/>
              <c:extLst>
                <c:ext xmlns:c15="http://schemas.microsoft.com/office/drawing/2012/chart" uri="{CE6537A1-D6FC-4f65-9D91-7224C49458BB}">
                  <c15:layout>
                    <c:manualLayout>
                      <c:w val="0.2113755711940439"/>
                      <c:h val="0.13958961561568878"/>
                    </c:manualLayout>
                  </c15:layout>
                  <c15:dlblFieldTable/>
                  <c15:showDataLabelsRange val="0"/>
                </c:ext>
                <c:ext xmlns:c16="http://schemas.microsoft.com/office/drawing/2014/chart" uri="{C3380CC4-5D6E-409C-BE32-E72D297353CC}">
                  <c16:uniqueId val="{00000003-ADC6-4569-BA0C-E44600A4EB7C}"/>
                </c:ext>
              </c:extLst>
            </c:dLbl>
            <c:dLbl>
              <c:idx val="2"/>
              <c:layout>
                <c:manualLayout>
                  <c:x val="9.0867865259055061E-4"/>
                  <c:y val="-9.6654434905957959E-3"/>
                </c:manualLayout>
              </c:layout>
              <c:tx>
                <c:rich>
                  <a:bodyPr/>
                  <a:lstStyle/>
                  <a:p>
                    <a:fld id="{8B9EFB19-50AD-403E-BB3B-A3E0BD2C2411}" type="CATEGORYNAME">
                      <a:rPr lang="es-MX"/>
                      <a:pPr/>
                      <a:t>[NOMBRE DE CATEGORÍA]</a:t>
                    </a:fld>
                    <a:r>
                      <a:rPr lang="es-MX"/>
                      <a:t> </a:t>
                    </a:r>
                  </a:p>
                  <a:p>
                    <a:fld id="{412B6B2D-A8F7-4595-BB86-24DEB71E65DE}" type="PERCENTAGE">
                      <a:rPr lang="es-MX"/>
                      <a:pPr/>
                      <a:t>[PORCENTAJE]</a:t>
                    </a:fld>
                    <a:endParaRPr lang="es-MX"/>
                  </a:p>
                </c:rich>
              </c:tx>
              <c:dLblPos val="bestFit"/>
              <c:showLegendKey val="0"/>
              <c:showVal val="1"/>
              <c:showCatName val="1"/>
              <c:showSerName val="0"/>
              <c:showPercent val="1"/>
              <c:showBubbleSize val="0"/>
              <c:extLst>
                <c:ext xmlns:c15="http://schemas.microsoft.com/office/drawing/2012/chart" uri="{CE6537A1-D6FC-4f65-9D91-7224C49458BB}">
                  <c15:layout>
                    <c:manualLayout>
                      <c:w val="0.22042279687276708"/>
                      <c:h val="0.12568935458906097"/>
                    </c:manualLayout>
                  </c15:layout>
                  <c15:dlblFieldTable/>
                  <c15:showDataLabelsRange val="0"/>
                </c:ext>
                <c:ext xmlns:c16="http://schemas.microsoft.com/office/drawing/2014/chart" uri="{C3380CC4-5D6E-409C-BE32-E72D297353CC}">
                  <c16:uniqueId val="{00000005-ADC6-4569-BA0C-E44600A4EB7C}"/>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Graf!$R$3:$R$5</c:f>
              <c:strCache>
                <c:ptCount val="3"/>
                <c:pt idx="0">
                  <c:v>EPP con pago total de aportaciones</c:v>
                </c:pt>
                <c:pt idx="1">
                  <c:v>EPP con pago parcial</c:v>
                </c:pt>
                <c:pt idx="2">
                  <c:v>EPP con pago omitido*</c:v>
                </c:pt>
              </c:strCache>
            </c:strRef>
          </c:cat>
          <c:val>
            <c:numRef>
              <c:f>Graf!$V$3:$V$5</c:f>
              <c:numCache>
                <c:formatCode>0%</c:formatCode>
                <c:ptCount val="3"/>
                <c:pt idx="0">
                  <c:v>0.76923076923076927</c:v>
                </c:pt>
                <c:pt idx="1">
                  <c:v>0.1623931623931624</c:v>
                </c:pt>
                <c:pt idx="2">
                  <c:v>6.8376068376068383E-2</c:v>
                </c:pt>
              </c:numCache>
            </c:numRef>
          </c:val>
          <c:extLst>
            <c:ext xmlns:c16="http://schemas.microsoft.com/office/drawing/2014/chart" uri="{C3380CC4-5D6E-409C-BE32-E72D297353CC}">
              <c16:uniqueId val="{00000006-ADC6-4569-BA0C-E44600A4EB7C}"/>
            </c:ext>
          </c:extLst>
        </c:ser>
        <c:dLbls>
          <c:dLblPos val="inEnd"/>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dPt>
                  <c:idx val="0"/>
                  <c:bubble3D val="0"/>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8-ADC6-4569-BA0C-E44600A4EB7C}"/>
                    </c:ext>
                  </c:extLst>
                </c:dPt>
                <c:dPt>
                  <c:idx val="1"/>
                  <c:bubble3D val="0"/>
                  <c:spPr>
                    <a:pattFill prst="ltUpDiag">
                      <a:fgClr>
                        <a:schemeClr val="accent2"/>
                      </a:fgClr>
                      <a:bgClr>
                        <a:schemeClr val="accent2">
                          <a:lumMod val="20000"/>
                          <a:lumOff val="80000"/>
                        </a:schemeClr>
                      </a:bgClr>
                    </a:pattFill>
                    <a:ln w="19050">
                      <a:solidFill>
                        <a:schemeClr val="lt1"/>
                      </a:solidFill>
                    </a:ln>
                    <a:effectLst>
                      <a:innerShdw blurRad="114300">
                        <a:schemeClr val="accent2"/>
                      </a:innerShdw>
                    </a:effectLst>
                  </c:spPr>
                  <c:extLst>
                    <c:ext xmlns:c16="http://schemas.microsoft.com/office/drawing/2014/chart" uri="{C3380CC4-5D6E-409C-BE32-E72D297353CC}">
                      <c16:uniqueId val="{0000000A-ADC6-4569-BA0C-E44600A4EB7C}"/>
                    </c:ext>
                  </c:extLst>
                </c:dPt>
                <c:dPt>
                  <c:idx val="2"/>
                  <c:bubble3D val="0"/>
                  <c:spPr>
                    <a:pattFill prst="ltUpDiag">
                      <a:fgClr>
                        <a:schemeClr val="accent3"/>
                      </a:fgClr>
                      <a:bgClr>
                        <a:schemeClr val="accent3">
                          <a:lumMod val="20000"/>
                          <a:lumOff val="80000"/>
                        </a:schemeClr>
                      </a:bgClr>
                    </a:pattFill>
                    <a:ln w="19050">
                      <a:solidFill>
                        <a:schemeClr val="lt1"/>
                      </a:solidFill>
                    </a:ln>
                    <a:effectLst>
                      <a:innerShdw blurRad="114300">
                        <a:schemeClr val="accent3"/>
                      </a:innerShdw>
                    </a:effectLst>
                  </c:spPr>
                  <c:extLst>
                    <c:ext xmlns:c16="http://schemas.microsoft.com/office/drawing/2014/chart" uri="{C3380CC4-5D6E-409C-BE32-E72D297353CC}">
                      <c16:uniqueId val="{0000000C-ADC6-4569-BA0C-E44600A4EB7C}"/>
                    </c:ext>
                  </c:extLst>
                </c:dPt>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s-MX"/>
                    </a:p>
                  </c:txPr>
                  <c:dLblPos val="inEnd"/>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uri="{CE6537A1-D6FC-4f65-9D91-7224C49458BB}"/>
                  </c:extLst>
                </c:dLbls>
                <c:cat>
                  <c:strRef>
                    <c:extLst>
                      <c:ext uri="{02D57815-91ED-43cb-92C2-25804820EDAC}">
                        <c15:formulaRef>
                          <c15:sqref>Graf!$R$3:$R$5</c15:sqref>
                        </c15:formulaRef>
                      </c:ext>
                    </c:extLst>
                    <c:strCache>
                      <c:ptCount val="3"/>
                      <c:pt idx="0">
                        <c:v>EPP con pago total de aportaciones</c:v>
                      </c:pt>
                      <c:pt idx="1">
                        <c:v>EPP con pago parcial</c:v>
                      </c:pt>
                      <c:pt idx="2">
                        <c:v>EPP con pago omitido*</c:v>
                      </c:pt>
                    </c:strCache>
                  </c:strRef>
                </c:cat>
                <c:val>
                  <c:numRef>
                    <c:extLst>
                      <c:ext uri="{02D57815-91ED-43cb-92C2-25804820EDAC}">
                        <c15:formulaRef>
                          <c15:sqref>Graf!$T$3:$T$5</c15:sqref>
                        </c15:formulaRef>
                      </c:ext>
                    </c:extLst>
                    <c:numCache>
                      <c:formatCode>Estándar</c:formatCode>
                      <c:ptCount val="3"/>
                      <c:pt idx="0">
                        <c:v>90</c:v>
                      </c:pt>
                      <c:pt idx="1">
                        <c:v>19</c:v>
                      </c:pt>
                      <c:pt idx="2">
                        <c:v>8</c:v>
                      </c:pt>
                    </c:numCache>
                  </c:numRef>
                </c:val>
                <c:extLst>
                  <c:ext xmlns:c16="http://schemas.microsoft.com/office/drawing/2014/chart" uri="{C3380CC4-5D6E-409C-BE32-E72D297353CC}">
                    <c16:uniqueId val="{0000000D-ADC6-4569-BA0C-E44600A4EB7C}"/>
                  </c:ext>
                </c:extLst>
              </c15:ser>
            </c15:filteredPieSeries>
          </c:ext>
        </c:extLst>
      </c:pieChart>
      <c:spPr>
        <a:noFill/>
        <a:ln>
          <a:noFill/>
        </a:ln>
        <a:effectLst/>
      </c:spPr>
    </c:plotArea>
    <c:plotVisOnly val="1"/>
    <c:dispBlanksAs val="gap"/>
    <c:showDLblsOverMax val="0"/>
  </c:chart>
  <c:spPr>
    <a:noFill/>
    <a:ln w="9525" cap="flat" cmpd="sng" algn="ctr">
      <a:noFill/>
      <a:round/>
    </a:ln>
    <a:effectLst/>
  </c:spPr>
  <c:txPr>
    <a:bodyPr/>
    <a:lstStyle/>
    <a:p>
      <a:pPr>
        <a:defRPr sz="1100"/>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j-lt"/>
                <a:ea typeface="+mn-ea"/>
                <a:cs typeface="+mn-cs"/>
              </a:defRPr>
            </a:pPr>
            <a:r>
              <a:rPr lang="es-MX" dirty="0">
                <a:latin typeface="+mj-lt"/>
              </a:rPr>
              <a:t>Histórico Cartera  </a:t>
            </a:r>
          </a:p>
          <a:p>
            <a:pPr>
              <a:defRPr>
                <a:latin typeface="+mj-lt"/>
              </a:defRPr>
            </a:pPr>
            <a:r>
              <a:rPr lang="es-MX" dirty="0">
                <a:latin typeface="+mj-lt"/>
              </a:rPr>
              <a:t>2016 - 2022</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j-lt"/>
              <a:ea typeface="+mn-ea"/>
              <a:cs typeface="+mn-cs"/>
            </a:defRPr>
          </a:pPr>
          <a:endParaRPr lang="es-MX"/>
        </a:p>
      </c:txPr>
    </c:title>
    <c:autoTitleDeleted val="0"/>
    <c:plotArea>
      <c:layout/>
      <c:barChart>
        <c:barDir val="col"/>
        <c:grouping val="stacked"/>
        <c:varyColors val="0"/>
        <c:ser>
          <c:idx val="0"/>
          <c:order val="0"/>
          <c:tx>
            <c:strRef>
              <c:f>'Histórico Adeudos 16-22'!$C$2:$D$2</c:f>
              <c:strCache>
                <c:ptCount val="1"/>
                <c:pt idx="0">
                  <c:v>Proceso Jurídico</c:v>
                </c:pt>
              </c:strCache>
            </c:strRef>
          </c:tx>
          <c:spPr>
            <a:solidFill>
              <a:schemeClr val="accent4">
                <a:lumMod val="50000"/>
              </a:schemeClr>
            </a:solidFill>
            <a:ln>
              <a:noFill/>
            </a:ln>
            <a:effectLst/>
          </c:spPr>
          <c:invertIfNegative val="0"/>
          <c:cat>
            <c:numRef>
              <c:f>'Histórico Adeudos 16-22'!$B$4:$B$10</c:f>
              <c:numCache>
                <c:formatCode>Estándar</c:formatCode>
                <c:ptCount val="6"/>
                <c:pt idx="0">
                  <c:v>2017</c:v>
                </c:pt>
                <c:pt idx="1">
                  <c:v>2018</c:v>
                </c:pt>
                <c:pt idx="2">
                  <c:v>2019</c:v>
                </c:pt>
                <c:pt idx="3">
                  <c:v>2020</c:v>
                </c:pt>
                <c:pt idx="4">
                  <c:v>2021</c:v>
                </c:pt>
                <c:pt idx="5">
                  <c:v>2022</c:v>
                </c:pt>
              </c:numCache>
            </c:numRef>
          </c:cat>
          <c:val>
            <c:numRef>
              <c:f>'Histórico Adeudos 16-22'!$C$4:$C$10</c:f>
              <c:numCache>
                <c:formatCode>_(* #,##0.00_);_(* \(#,##0.00\);_(* "-"??_);_(@_)</c:formatCode>
                <c:ptCount val="6"/>
                <c:pt idx="0">
                  <c:v>1186847078.5400002</c:v>
                </c:pt>
                <c:pt idx="1">
                  <c:v>470208275.40999997</c:v>
                </c:pt>
                <c:pt idx="2">
                  <c:v>555053414.44978249</c:v>
                </c:pt>
                <c:pt idx="3">
                  <c:v>953389659.13371778</c:v>
                </c:pt>
                <c:pt idx="4">
                  <c:v>452677279.61692989</c:v>
                </c:pt>
                <c:pt idx="5">
                  <c:v>462494119.68353337</c:v>
                </c:pt>
              </c:numCache>
            </c:numRef>
          </c:val>
          <c:extLst>
            <c:ext xmlns:c16="http://schemas.microsoft.com/office/drawing/2014/chart" uri="{C3380CC4-5D6E-409C-BE32-E72D297353CC}">
              <c16:uniqueId val="{00000000-388B-47FC-B876-3E5C905A9018}"/>
            </c:ext>
          </c:extLst>
        </c:ser>
        <c:ser>
          <c:idx val="2"/>
          <c:order val="1"/>
          <c:tx>
            <c:strRef>
              <c:f>'Histórico Adeudos 16-22'!$E$2:$F$2</c:f>
              <c:strCache>
                <c:ptCount val="1"/>
                <c:pt idx="0">
                  <c:v>Requerido</c:v>
                </c:pt>
              </c:strCache>
            </c:strRef>
          </c:tx>
          <c:spPr>
            <a:solidFill>
              <a:schemeClr val="accent5"/>
            </a:solidFill>
            <a:ln>
              <a:noFill/>
            </a:ln>
            <a:effectLst/>
          </c:spPr>
          <c:invertIfNegative val="0"/>
          <c:cat>
            <c:numRef>
              <c:f>'Histórico Adeudos 16-22'!$B$4:$B$10</c:f>
              <c:numCache>
                <c:formatCode>Estándar</c:formatCode>
                <c:ptCount val="6"/>
                <c:pt idx="0">
                  <c:v>2017</c:v>
                </c:pt>
                <c:pt idx="1">
                  <c:v>2018</c:v>
                </c:pt>
                <c:pt idx="2">
                  <c:v>2019</c:v>
                </c:pt>
                <c:pt idx="3">
                  <c:v>2020</c:v>
                </c:pt>
                <c:pt idx="4">
                  <c:v>2021</c:v>
                </c:pt>
                <c:pt idx="5">
                  <c:v>2022</c:v>
                </c:pt>
              </c:numCache>
            </c:numRef>
          </c:cat>
          <c:val>
            <c:numRef>
              <c:f>'Histórico Adeudos 16-22'!$E$4:$E$10</c:f>
              <c:numCache>
                <c:formatCode>_(* #,##0.00_);_(* \(#,##0.00\);_(* "-"??_);_(@_)</c:formatCode>
                <c:ptCount val="6"/>
                <c:pt idx="0">
                  <c:v>49909813.450000025</c:v>
                </c:pt>
                <c:pt idx="1">
                  <c:v>151087273.31999996</c:v>
                </c:pt>
                <c:pt idx="2">
                  <c:v>79386874.830000013</c:v>
                </c:pt>
                <c:pt idx="3">
                  <c:v>65375663.230000012</c:v>
                </c:pt>
                <c:pt idx="4">
                  <c:v>7922252.2500000028</c:v>
                </c:pt>
                <c:pt idx="5">
                  <c:v>8311414.7200000025</c:v>
                </c:pt>
              </c:numCache>
            </c:numRef>
          </c:val>
          <c:extLst>
            <c:ext xmlns:c16="http://schemas.microsoft.com/office/drawing/2014/chart" uri="{C3380CC4-5D6E-409C-BE32-E72D297353CC}">
              <c16:uniqueId val="{00000001-388B-47FC-B876-3E5C905A9018}"/>
            </c:ext>
          </c:extLst>
        </c:ser>
        <c:ser>
          <c:idx val="1"/>
          <c:order val="3"/>
          <c:tx>
            <c:strRef>
              <c:f>'Histórico Adeudos 16-22'!$G$2:$H$2</c:f>
              <c:strCache>
                <c:ptCount val="1"/>
                <c:pt idx="0">
                  <c:v>Convenios</c:v>
                </c:pt>
              </c:strCache>
            </c:strRef>
          </c:tx>
          <c:spPr>
            <a:solidFill>
              <a:schemeClr val="accent3"/>
            </a:solidFill>
            <a:ln>
              <a:noFill/>
            </a:ln>
            <a:effectLst/>
          </c:spPr>
          <c:invertIfNegative val="0"/>
          <c:val>
            <c:numRef>
              <c:f>'Histórico Adeudos 16-22'!$G$4:$G$10</c:f>
              <c:numCache>
                <c:formatCode>_(* #,##0.00_);_(* \(#,##0.00\);_(* "-"??_);_(@_)</c:formatCode>
                <c:ptCount val="6"/>
                <c:pt idx="0">
                  <c:v>354306786.70644522</c:v>
                </c:pt>
                <c:pt idx="1">
                  <c:v>1151827738.7966466</c:v>
                </c:pt>
                <c:pt idx="2">
                  <c:v>1063728320.9100852</c:v>
                </c:pt>
                <c:pt idx="3">
                  <c:v>716659597.5588665</c:v>
                </c:pt>
                <c:pt idx="4">
                  <c:v>931621526.60115111</c:v>
                </c:pt>
                <c:pt idx="5">
                  <c:v>926419268.4827137</c:v>
                </c:pt>
              </c:numCache>
            </c:numRef>
          </c:val>
          <c:extLst>
            <c:ext xmlns:c16="http://schemas.microsoft.com/office/drawing/2014/chart" uri="{C3380CC4-5D6E-409C-BE32-E72D297353CC}">
              <c16:uniqueId val="{00000002-388B-47FC-B876-3E5C905A9018}"/>
            </c:ext>
          </c:extLst>
        </c:ser>
        <c:dLbls>
          <c:showLegendKey val="0"/>
          <c:showVal val="0"/>
          <c:showCatName val="0"/>
          <c:showSerName val="0"/>
          <c:showPercent val="0"/>
          <c:showBubbleSize val="0"/>
        </c:dLbls>
        <c:gapWidth val="150"/>
        <c:overlap val="100"/>
        <c:axId val="280166720"/>
        <c:axId val="280167112"/>
      </c:barChart>
      <c:lineChart>
        <c:grouping val="standard"/>
        <c:varyColors val="0"/>
        <c:ser>
          <c:idx val="4"/>
          <c:order val="2"/>
          <c:tx>
            <c:strRef>
              <c:f>'Histórico Adeudos 16-22'!$J$3</c:f>
              <c:strCache>
                <c:ptCount val="1"/>
                <c:pt idx="0">
                  <c:v># EPP *2</c:v>
                </c:pt>
              </c:strCache>
            </c:strRef>
          </c:tx>
          <c:spPr>
            <a:ln w="28575" cap="rnd">
              <a:solidFill>
                <a:schemeClr val="accent3">
                  <a:lumMod val="50000"/>
                </a:schemeClr>
              </a:solidFill>
              <a:round/>
            </a:ln>
            <a:effectLst/>
          </c:spPr>
          <c:marker>
            <c:symbol val="none"/>
          </c:marker>
          <c:dLbls>
            <c:dLbl>
              <c:idx val="0"/>
              <c:layout>
                <c:manualLayout>
                  <c:x val="-1.807909390048864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88B-47FC-B876-3E5C905A9018}"/>
                </c:ext>
              </c:extLst>
            </c:dLbl>
            <c:dLbl>
              <c:idx val="1"/>
              <c:layout>
                <c:manualLayout>
                  <c:x val="-1.9585685058862635E-2"/>
                  <c:y val="3.72439478584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88B-47FC-B876-3E5C905A9018}"/>
                </c:ext>
              </c:extLst>
            </c:dLbl>
            <c:dLbl>
              <c:idx val="2"/>
              <c:layout>
                <c:manualLayout>
                  <c:x val="-2.4105458533984783E-2"/>
                  <c:y val="3.35195530726256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88B-47FC-B876-3E5C905A9018}"/>
                </c:ext>
              </c:extLst>
            </c:dLbl>
            <c:dLbl>
              <c:idx val="3"/>
              <c:layout>
                <c:manualLayout>
                  <c:x val="-1.5068916562697075E-2"/>
                  <c:y val="-5.58659217877094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88B-47FC-B876-3E5C905A9018}"/>
                </c:ext>
              </c:extLst>
            </c:dLbl>
            <c:dLbl>
              <c:idx val="4"/>
              <c:layout>
                <c:manualLayout>
                  <c:x val="-1.0548241593887953E-2"/>
                  <c:y val="-4.46927374301676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88B-47FC-B876-3E5C905A9018}"/>
                </c:ext>
              </c:extLst>
            </c:dLbl>
            <c:dLbl>
              <c:idx val="5"/>
              <c:layout>
                <c:manualLayout>
                  <c:x val="-6.2874164461207251E-3"/>
                  <c:y val="3.56269153506649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88B-47FC-B876-3E5C905A9018}"/>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'Histórico Adeudos 16-22'!$J$4:$J$10</c:f>
              <c:numCache>
                <c:formatCode>Estándar</c:formatCode>
                <c:ptCount val="6"/>
                <c:pt idx="0">
                  <c:v>46</c:v>
                </c:pt>
                <c:pt idx="1">
                  <c:v>38</c:v>
                </c:pt>
                <c:pt idx="2">
                  <c:v>32</c:v>
                </c:pt>
                <c:pt idx="3">
                  <c:v>30</c:v>
                </c:pt>
                <c:pt idx="4">
                  <c:v>29</c:v>
                </c:pt>
                <c:pt idx="5">
                  <c:v>33</c:v>
                </c:pt>
              </c:numCache>
            </c:numRef>
          </c:val>
          <c:smooth val="0"/>
          <c:extLst>
            <c:ext xmlns:c16="http://schemas.microsoft.com/office/drawing/2014/chart" uri="{C3380CC4-5D6E-409C-BE32-E72D297353CC}">
              <c16:uniqueId val="{00000009-388B-47FC-B876-3E5C905A9018}"/>
            </c:ext>
          </c:extLst>
        </c:ser>
        <c:dLbls>
          <c:showLegendKey val="0"/>
          <c:showVal val="0"/>
          <c:showCatName val="0"/>
          <c:showSerName val="0"/>
          <c:showPercent val="0"/>
          <c:showBubbleSize val="0"/>
        </c:dLbls>
        <c:marker val="1"/>
        <c:smooth val="0"/>
        <c:axId val="280167896"/>
        <c:axId val="280167504"/>
      </c:lineChart>
      <c:catAx>
        <c:axId val="280166720"/>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112"/>
        <c:crosses val="autoZero"/>
        <c:auto val="1"/>
        <c:lblAlgn val="ctr"/>
        <c:lblOffset val="100"/>
        <c:noMultiLvlLbl val="0"/>
      </c:catAx>
      <c:valAx>
        <c:axId val="280167112"/>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6720"/>
        <c:crosses val="autoZero"/>
        <c:crossBetween val="between"/>
      </c:valAx>
      <c:valAx>
        <c:axId val="280167504"/>
        <c:scaling>
          <c:orientation val="minMax"/>
        </c:scaling>
        <c:delete val="0"/>
        <c:axPos val="r"/>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80167896"/>
        <c:crosses val="max"/>
        <c:crossBetween val="between"/>
      </c:valAx>
      <c:catAx>
        <c:axId val="280167896"/>
        <c:scaling>
          <c:orientation val="minMax"/>
        </c:scaling>
        <c:delete val="1"/>
        <c:axPos val="b"/>
        <c:majorTickMark val="none"/>
        <c:minorTickMark val="none"/>
        <c:tickLblPos val="nextTo"/>
        <c:crossAx val="280167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Nova Light" panose="020B0304020202020204" pitchFamily="34" charset="0"/>
                <a:ea typeface="+mn-ea"/>
                <a:cs typeface="+mn-cs"/>
              </a:defRPr>
            </a:pPr>
            <a:r>
              <a:rPr lang="es-MX"/>
              <a:t>Histórico de Servidores Públicos beneficiados con Incremento Salarial</a:t>
            </a:r>
          </a:p>
        </c:rich>
      </c:tx>
      <c:layout>
        <c:manualLayout>
          <c:xMode val="edge"/>
          <c:yMode val="edge"/>
          <c:x val="0.13314974248008304"/>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Arial Nova Light" panose="020B0304020202020204" pitchFamily="34" charset="0"/>
              <a:ea typeface="+mn-ea"/>
              <a:cs typeface="+mn-cs"/>
            </a:defRPr>
          </a:pPr>
          <a:endParaRPr lang="es-MX"/>
        </a:p>
      </c:txPr>
    </c:title>
    <c:autoTitleDeleted val="0"/>
    <c:plotArea>
      <c:layout/>
      <c:barChart>
        <c:barDir val="col"/>
        <c:grouping val="clustered"/>
        <c:varyColors val="0"/>
        <c:ser>
          <c:idx val="0"/>
          <c:order val="0"/>
          <c:spPr>
            <a:solidFill>
              <a:schemeClr val="accent1"/>
            </a:solidFill>
            <a:ln>
              <a:noFill/>
            </a:ln>
            <a:effectLst/>
          </c:spPr>
          <c:invertIfNegative val="0"/>
          <c:dPt>
            <c:idx val="0"/>
            <c:invertIfNegative val="0"/>
            <c:bubble3D val="0"/>
            <c:extLst>
              <c:ext xmlns:c16="http://schemas.microsoft.com/office/drawing/2014/chart" uri="{C3380CC4-5D6E-409C-BE32-E72D297353CC}">
                <c16:uniqueId val="{00000000-E658-4CDA-A34F-8D8BDE0EAB27}"/>
              </c:ext>
            </c:extLst>
          </c:dPt>
          <c:dPt>
            <c:idx val="1"/>
            <c:invertIfNegative val="0"/>
            <c:bubble3D val="0"/>
            <c:extLst>
              <c:ext xmlns:c16="http://schemas.microsoft.com/office/drawing/2014/chart" uri="{C3380CC4-5D6E-409C-BE32-E72D297353CC}">
                <c16:uniqueId val="{00000001-E658-4CDA-A34F-8D8BDE0EAB27}"/>
              </c:ext>
            </c:extLst>
          </c:dPt>
          <c:dPt>
            <c:idx val="2"/>
            <c:invertIfNegative val="0"/>
            <c:bubble3D val="0"/>
            <c:extLst>
              <c:ext xmlns:c16="http://schemas.microsoft.com/office/drawing/2014/chart" uri="{C3380CC4-5D6E-409C-BE32-E72D297353CC}">
                <c16:uniqueId val="{00000002-E658-4CDA-A34F-8D8BDE0EAB27}"/>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Nova Light" panose="020B0304020202020204" pitchFamily="34" charset="0"/>
                    <a:ea typeface="+mn-ea"/>
                    <a:cs typeface="+mn-cs"/>
                  </a:defRPr>
                </a:pPr>
                <a:endParaRPr lang="es-MX"/>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Hoja1!$A$1:$C$1</c:f>
              <c:strCache>
                <c:ptCount val="3"/>
                <c:pt idx="0">
                  <c:v>Año 2000</c:v>
                </c:pt>
                <c:pt idx="1">
                  <c:v>Año 2021</c:v>
                </c:pt>
                <c:pt idx="2">
                  <c:v>Año 2022</c:v>
                </c:pt>
              </c:strCache>
            </c:strRef>
          </c:cat>
          <c:val>
            <c:numRef>
              <c:f>Hoja1!$A$2:$C$2</c:f>
              <c:numCache>
                <c:formatCode>Estándar</c:formatCode>
                <c:ptCount val="3"/>
                <c:pt idx="0">
                  <c:v>553</c:v>
                </c:pt>
                <c:pt idx="1">
                  <c:v>797</c:v>
                </c:pt>
                <c:pt idx="2">
                  <c:v>798</c:v>
                </c:pt>
              </c:numCache>
            </c:numRef>
          </c:val>
          <c:extLst>
            <c:ext xmlns:c16="http://schemas.microsoft.com/office/drawing/2014/chart" uri="{C3380CC4-5D6E-409C-BE32-E72D297353CC}">
              <c16:uniqueId val="{00000003-E658-4CDA-A34F-8D8BDE0EAB27}"/>
            </c:ext>
          </c:extLst>
        </c:ser>
        <c:dLbls>
          <c:dLblPos val="inEnd"/>
          <c:showLegendKey val="0"/>
          <c:showVal val="1"/>
          <c:showCatName val="0"/>
          <c:showSerName val="0"/>
          <c:showPercent val="0"/>
          <c:showBubbleSize val="0"/>
        </c:dLbls>
        <c:gapWidth val="219"/>
        <c:overlap val="-27"/>
        <c:axId val="562746504"/>
        <c:axId val="562745848"/>
      </c:barChart>
      <c:catAx>
        <c:axId val="562746504"/>
        <c:scaling>
          <c:orientation val="minMax"/>
        </c:scaling>
        <c:delete val="0"/>
        <c:axPos val="b"/>
        <c:numFmt formatCode="Estándar"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Nova Light" panose="020B0304020202020204" pitchFamily="34" charset="0"/>
                <a:ea typeface="+mn-ea"/>
                <a:cs typeface="+mn-cs"/>
              </a:defRPr>
            </a:pPr>
            <a:endParaRPr lang="es-MX"/>
          </a:p>
        </c:txPr>
        <c:crossAx val="562745848"/>
        <c:crosses val="autoZero"/>
        <c:auto val="0"/>
        <c:lblAlgn val="ctr"/>
        <c:lblOffset val="100"/>
        <c:noMultiLvlLbl val="0"/>
      </c:catAx>
      <c:valAx>
        <c:axId val="562745848"/>
        <c:scaling>
          <c:orientation val="minMax"/>
        </c:scaling>
        <c:delete val="0"/>
        <c:axPos val="l"/>
        <c:majorGridlines>
          <c:spPr>
            <a:ln w="9525" cap="flat" cmpd="sng" algn="ctr">
              <a:solidFill>
                <a:schemeClr val="tx1">
                  <a:lumMod val="15000"/>
                  <a:lumOff val="85000"/>
                </a:schemeClr>
              </a:solidFill>
              <a:round/>
            </a:ln>
            <a:effectLst/>
          </c:spPr>
        </c:majorGridlines>
        <c:numFmt formatCode="Estándar"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Nova Light" panose="020B0304020202020204" pitchFamily="34" charset="0"/>
                <a:ea typeface="+mn-ea"/>
                <a:cs typeface="+mn-cs"/>
              </a:defRPr>
            </a:pPr>
            <a:endParaRPr lang="es-MX"/>
          </a:p>
        </c:txPr>
        <c:crossAx val="5627465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Nova Light" panose="020B0304020202020204" pitchFamily="34" charset="0"/>
        </a:defRPr>
      </a:pPr>
      <a:endParaRPr lang="es-MX"/>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0.22317</cdr:x>
      <cdr:y>0.14561</cdr:y>
    </cdr:from>
    <cdr:to>
      <cdr:x>0.78807</cdr:x>
      <cdr:y>0.85439</cdr:y>
    </cdr:to>
    <cdr:sp macro="" textlink="">
      <cdr:nvSpPr>
        <cdr:cNvPr id="2" name="Rectángulo 1">
          <a:extLst xmlns:a="http://schemas.openxmlformats.org/drawingml/2006/main">
            <a:ext uri="{FF2B5EF4-FFF2-40B4-BE49-F238E27FC236}">
              <a16:creationId xmlns:a16="http://schemas.microsoft.com/office/drawing/2014/main" id="{00000000-0008-0000-0D00-000010000000}"/>
            </a:ext>
          </a:extLst>
        </cdr:cNvPr>
        <cdr:cNvSpPr/>
      </cdr:nvSpPr>
      <cdr:spPr>
        <a:xfrm xmlns:a="http://schemas.openxmlformats.org/drawingml/2006/main">
          <a:off x="329752" y="194071"/>
          <a:ext cx="834713" cy="944656"/>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fld id="{1B289C28-52F2-4B6C-AF49-FEF78CF33B40}" type="TxLink">
            <a:rPr lang="en-US" sz="1600" b="1" i="0" u="none" strike="noStrike">
              <a:solidFill>
                <a:srgbClr val="000000"/>
              </a:solidFill>
              <a:latin typeface="Calibri"/>
            </a:rPr>
            <a:pPr algn="ctr"/>
            <a:t>0%</a:t>
          </a:fld>
          <a:endParaRPr lang="es-MX" sz="16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0.16655</cdr:x>
      <cdr:y>0.88767</cdr:y>
    </cdr:from>
    <cdr:to>
      <cdr:x>0.33711</cdr:x>
      <cdr:y>1</cdr:y>
    </cdr:to>
    <cdr:sp macro="" textlink="">
      <cdr:nvSpPr>
        <cdr:cNvPr id="2" name="Rectángulo 1">
          <a:extLst xmlns:a="http://schemas.openxmlformats.org/drawingml/2006/main">
            <a:ext uri="{FF2B5EF4-FFF2-40B4-BE49-F238E27FC236}">
              <a16:creationId xmlns:a16="http://schemas.microsoft.com/office/drawing/2014/main" id="{B3621DA0-D3ED-416C-8ADE-7C9330B15BC1}"/>
            </a:ext>
          </a:extLst>
        </cdr:cNvPr>
        <cdr:cNvSpPr/>
      </cdr:nvSpPr>
      <cdr:spPr>
        <a:xfrm xmlns:a="http://schemas.openxmlformats.org/drawingml/2006/main">
          <a:off x="804493" y="2378215"/>
          <a:ext cx="823865" cy="300943"/>
        </a:xfrm>
        <a:prstGeom xmlns:a="http://schemas.openxmlformats.org/drawingml/2006/main" prst="rect">
          <a:avLst/>
        </a:prstGeom>
        <a:solidFill xmlns:a="http://schemas.openxmlformats.org/drawingml/2006/main">
          <a:schemeClr val="bg1"/>
        </a:solidFill>
        <a:ln xmlns:a="http://schemas.openxmlformats.org/drawingml/2006/main">
          <a:solidFill>
            <a:schemeClr val="bg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s-MX" sz="1200" dirty="0">
              <a:solidFill>
                <a:schemeClr val="tx1">
                  <a:lumMod val="65000"/>
                  <a:lumOff val="35000"/>
                </a:schemeClr>
              </a:solidFill>
              <a:latin typeface="Arial Nova Light" panose="020B0304020202020204" pitchFamily="34" charset="0"/>
            </a:rPr>
            <a:t>Año 2020</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1"/>
            <a:ext cx="3043343" cy="467072"/>
          </a:xfrm>
          <a:prstGeom prst="rect">
            <a:avLst/>
          </a:prstGeom>
          <a:noFill/>
          <a:ln>
            <a:noFill/>
          </a:ln>
        </p:spPr>
        <p:txBody>
          <a:bodyPr anchorCtr="0" anchor="t" bIns="46650" lIns="93300" spcFirstLastPara="1" rIns="93300" wrap="square" tIns="4665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8133" y="1"/>
            <a:ext cx="3043343" cy="467072"/>
          </a:xfrm>
          <a:prstGeom prst="rect">
            <a:avLst/>
          </a:prstGeom>
          <a:noFill/>
          <a:ln>
            <a:noFill/>
          </a:ln>
        </p:spPr>
        <p:txBody>
          <a:bodyPr anchorCtr="0" anchor="t" bIns="46650" lIns="93300" spcFirstLastPara="1" rIns="93300" wrap="square" tIns="4665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42031"/>
            <a:ext cx="3043343" cy="467071"/>
          </a:xfrm>
          <a:prstGeom prst="rect">
            <a:avLst/>
          </a:prstGeom>
          <a:noFill/>
          <a:ln>
            <a:noFill/>
          </a:ln>
        </p:spPr>
        <p:txBody>
          <a:bodyPr anchorCtr="0" anchor="b" bIns="46650" lIns="93300" spcFirstLastPara="1" rIns="93300" wrap="square" tIns="4665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8133" y="8842031"/>
            <a:ext cx="3043343" cy="467071"/>
          </a:xfrm>
          <a:prstGeom prst="rect">
            <a:avLst/>
          </a:prstGeom>
          <a:noFill/>
          <a:ln>
            <a:noFill/>
          </a:ln>
        </p:spPr>
        <p:txBody>
          <a:bodyPr anchorCtr="0" anchor="b" bIns="46650" lIns="93300" spcFirstLastPara="1" rIns="93300" wrap="square" tIns="46650">
            <a:noAutofit/>
          </a:bodyPr>
          <a:lstStyle/>
          <a:p>
            <a:pPr indent="0" lvl="0" marL="0" marR="0" rtl="0" algn="r">
              <a:spcBef>
                <a:spcPts val="0"/>
              </a:spcBef>
              <a:spcAft>
                <a:spcPts val="0"/>
              </a:spcAft>
              <a:buNone/>
            </a:pPr>
            <a:fld id="{00000000-1234-1234-1234-123412341234}" type="slidenum">
              <a:rPr b="0" i="0" lang="es-MX"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83" name="Google Shape;183;p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74" name="Google Shape;274;p1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9" name="Shape 1259"/>
        <p:cNvGrpSpPr/>
        <p:nvPr/>
      </p:nvGrpSpPr>
      <p:grpSpPr>
        <a:xfrm>
          <a:off x="0" y="0"/>
          <a:ext cx="0" cy="0"/>
          <a:chOff x="0" y="0"/>
          <a:chExt cx="0" cy="0"/>
        </a:xfrm>
      </p:grpSpPr>
      <p:sp>
        <p:nvSpPr>
          <p:cNvPr id="1260" name="Google Shape;1260;p10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61" name="Google Shape;1261;p10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8" name="Shape 1268"/>
        <p:cNvGrpSpPr/>
        <p:nvPr/>
      </p:nvGrpSpPr>
      <p:grpSpPr>
        <a:xfrm>
          <a:off x="0" y="0"/>
          <a:ext cx="0" cy="0"/>
          <a:chOff x="0" y="0"/>
          <a:chExt cx="0" cy="0"/>
        </a:xfrm>
      </p:grpSpPr>
      <p:sp>
        <p:nvSpPr>
          <p:cNvPr id="1269" name="Google Shape;1269;p10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70" name="Google Shape;1270;p10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83" name="Google Shape;283;p1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2: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294" name="Google Shape;294;p1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3: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10" name="Google Shape;310;p1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4: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22" name="Google Shape;322;p1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15: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33" name="Google Shape;333;p1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6: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43" name="Google Shape;343;p1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17: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53" name="Google Shape;353;p1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8: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62" name="Google Shape;362;p1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19: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73" name="Google Shape;373;p1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91" name="Google Shape;191;p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0: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82" name="Google Shape;382;p2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1: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391" name="Google Shape;391;p2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22: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01" name="Google Shape;401;p2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23: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10" name="Google Shape;410;p2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4: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21" name="Google Shape;421;p2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25: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31" name="Google Shape;431;p2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26: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42" name="Google Shape;442;p2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27: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52" name="Google Shape;452;p2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28: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64" name="Google Shape;464;p2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29: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76" name="Google Shape;476;p2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99" name="Google Shape;199;p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30: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486" name="Google Shape;486;p3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3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04" name="Google Shape;504;p3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32: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513" name="Google Shape;513;p3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33: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526" name="Google Shape;526;p3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34: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540" name="Google Shape;540;p3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35: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559" name="Google Shape;559;p3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36:notes"/>
          <p:cNvSpPr txBox="1"/>
          <p:nvPr>
            <p:ph idx="1" type="body"/>
          </p:nvPr>
        </p:nvSpPr>
        <p:spPr>
          <a:xfrm>
            <a:off x="702310" y="4480004"/>
            <a:ext cx="5618480" cy="3665458"/>
          </a:xfrm>
          <a:prstGeom prst="rect">
            <a:avLst/>
          </a:prstGeom>
          <a:noFill/>
          <a:ln>
            <a:noFill/>
          </a:ln>
        </p:spPr>
        <p:txBody>
          <a:bodyPr anchorCtr="0" anchor="t" bIns="46650" lIns="93300" spcFirstLastPara="1" rIns="93300" wrap="square" tIns="46650">
            <a:noAutofit/>
          </a:bodyPr>
          <a:lstStyle/>
          <a:p>
            <a:pPr indent="0" lvl="0" marL="0" rtl="0" algn="l">
              <a:spcBef>
                <a:spcPts val="0"/>
              </a:spcBef>
              <a:spcAft>
                <a:spcPts val="0"/>
              </a:spcAft>
              <a:buClr>
                <a:schemeClr val="dk1"/>
              </a:buClr>
              <a:buSzPts val="1200"/>
              <a:buFont typeface="Calibri"/>
              <a:buNone/>
            </a:pPr>
            <a:r>
              <a:t/>
            </a:r>
            <a:endParaRPr/>
          </a:p>
        </p:txBody>
      </p:sp>
      <p:sp>
        <p:nvSpPr>
          <p:cNvPr id="573" name="Google Shape;573;p3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p3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593" name="Google Shape;593;p3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3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06" name="Google Shape;606;p3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3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14" name="Google Shape;614;p3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09" name="Google Shape;209;p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p4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23" name="Google Shape;623;p4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4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35" name="Google Shape;635;p4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4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44" name="Google Shape;644;p4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4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53" name="Google Shape;653;p4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4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62" name="Google Shape;662;p4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4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71" name="Google Shape;671;p4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4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80" name="Google Shape;680;p4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4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89" name="Google Shape;689;p4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p4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698" name="Google Shape;698;p4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4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07" name="Google Shape;707;p4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24" name="Google Shape;224;p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5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16" name="Google Shape;716;p5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5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25" name="Google Shape;725;p5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p5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34" name="Google Shape;734;p5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p5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43" name="Google Shape;743;p5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5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52" name="Google Shape;752;p5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p5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61" name="Google Shape;761;p5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8" name="Shape 768"/>
        <p:cNvGrpSpPr/>
        <p:nvPr/>
      </p:nvGrpSpPr>
      <p:grpSpPr>
        <a:xfrm>
          <a:off x="0" y="0"/>
          <a:ext cx="0" cy="0"/>
          <a:chOff x="0" y="0"/>
          <a:chExt cx="0" cy="0"/>
        </a:xfrm>
      </p:grpSpPr>
      <p:sp>
        <p:nvSpPr>
          <p:cNvPr id="769" name="Google Shape;769;p5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70" name="Google Shape;770;p5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p5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79" name="Google Shape;779;p5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p5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88" name="Google Shape;788;p5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5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797" name="Google Shape;797;p5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33" name="Google Shape;233;p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p6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06" name="Google Shape;806;p6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p6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15" name="Google Shape;815;p6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p6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24" name="Google Shape;824;p6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p6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33" name="Google Shape;833;p6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p6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46" name="Google Shape;846;p6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p6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58" name="Google Shape;858;p6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p6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68" name="Google Shape;868;p6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p6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78" name="Google Shape;878;p6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8" name="Shape 888"/>
        <p:cNvGrpSpPr/>
        <p:nvPr/>
      </p:nvGrpSpPr>
      <p:grpSpPr>
        <a:xfrm>
          <a:off x="0" y="0"/>
          <a:ext cx="0" cy="0"/>
          <a:chOff x="0" y="0"/>
          <a:chExt cx="0" cy="0"/>
        </a:xfrm>
      </p:grpSpPr>
      <p:sp>
        <p:nvSpPr>
          <p:cNvPr id="889" name="Google Shape;889;p6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890" name="Google Shape;890;p6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p6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02" name="Google Shape;902;p6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44" name="Google Shape;244;p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p7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14" name="Google Shape;914;p7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p7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25" name="Google Shape;925;p7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p7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36" name="Google Shape;936;p7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p7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47" name="Google Shape;947;p7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p7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59" name="Google Shape;959;p7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p7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69" name="Google Shape;969;p7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p7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81" name="Google Shape;981;p7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p7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993" name="Google Shape;993;p7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p7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05" name="Google Shape;1005;p7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p7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15" name="Google Shape;1015;p7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56" name="Google Shape;256;p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p8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24" name="Google Shape;1024;p8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p8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34" name="Google Shape;1034;p8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p8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47" name="Google Shape;1047;p8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8" name="Shape 1058"/>
        <p:cNvGrpSpPr/>
        <p:nvPr/>
      </p:nvGrpSpPr>
      <p:grpSpPr>
        <a:xfrm>
          <a:off x="0" y="0"/>
          <a:ext cx="0" cy="0"/>
          <a:chOff x="0" y="0"/>
          <a:chExt cx="0" cy="0"/>
        </a:xfrm>
      </p:grpSpPr>
      <p:sp>
        <p:nvSpPr>
          <p:cNvPr id="1059" name="Google Shape;1059;p8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60" name="Google Shape;1060;p8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p8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70" name="Google Shape;1070;p8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0" name="Shape 1080"/>
        <p:cNvGrpSpPr/>
        <p:nvPr/>
      </p:nvGrpSpPr>
      <p:grpSpPr>
        <a:xfrm>
          <a:off x="0" y="0"/>
          <a:ext cx="0" cy="0"/>
          <a:chOff x="0" y="0"/>
          <a:chExt cx="0" cy="0"/>
        </a:xfrm>
      </p:grpSpPr>
      <p:sp>
        <p:nvSpPr>
          <p:cNvPr id="1081" name="Google Shape;1081;p8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82" name="Google Shape;1082;p8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p8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091" name="Google Shape;1091;p8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8" name="Shape 1098"/>
        <p:cNvGrpSpPr/>
        <p:nvPr/>
      </p:nvGrpSpPr>
      <p:grpSpPr>
        <a:xfrm>
          <a:off x="0" y="0"/>
          <a:ext cx="0" cy="0"/>
          <a:chOff x="0" y="0"/>
          <a:chExt cx="0" cy="0"/>
        </a:xfrm>
      </p:grpSpPr>
      <p:sp>
        <p:nvSpPr>
          <p:cNvPr id="1099" name="Google Shape;1099;p8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00" name="Google Shape;1100;p8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p8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11" name="Google Shape;1111;p8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p8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33" name="Google Shape;1133;p8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265" name="Google Shape;265;p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1" name="Shape 1141"/>
        <p:cNvGrpSpPr/>
        <p:nvPr/>
      </p:nvGrpSpPr>
      <p:grpSpPr>
        <a:xfrm>
          <a:off x="0" y="0"/>
          <a:ext cx="0" cy="0"/>
          <a:chOff x="0" y="0"/>
          <a:chExt cx="0" cy="0"/>
        </a:xfrm>
      </p:grpSpPr>
      <p:sp>
        <p:nvSpPr>
          <p:cNvPr id="1142" name="Google Shape;1142;p90: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43" name="Google Shape;1143;p90: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p91: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53" name="Google Shape;1153;p91: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p92: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65" name="Google Shape;1165;p92: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6" name="Shape 1186"/>
        <p:cNvGrpSpPr/>
        <p:nvPr/>
      </p:nvGrpSpPr>
      <p:grpSpPr>
        <a:xfrm>
          <a:off x="0" y="0"/>
          <a:ext cx="0" cy="0"/>
          <a:chOff x="0" y="0"/>
          <a:chExt cx="0" cy="0"/>
        </a:xfrm>
      </p:grpSpPr>
      <p:sp>
        <p:nvSpPr>
          <p:cNvPr id="1187" name="Google Shape;1187;p93: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88" name="Google Shape;1188;p93: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p94: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197" name="Google Shape;1197;p94: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p95: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06" name="Google Shape;1206;p95: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p96: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17" name="Google Shape;1217;p96: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6" name="Shape 1226"/>
        <p:cNvGrpSpPr/>
        <p:nvPr/>
      </p:nvGrpSpPr>
      <p:grpSpPr>
        <a:xfrm>
          <a:off x="0" y="0"/>
          <a:ext cx="0" cy="0"/>
          <a:chOff x="0" y="0"/>
          <a:chExt cx="0" cy="0"/>
        </a:xfrm>
      </p:grpSpPr>
      <p:sp>
        <p:nvSpPr>
          <p:cNvPr id="1227" name="Google Shape;1227;p97: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28" name="Google Shape;1228;p97: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7" name="Shape 1237"/>
        <p:cNvGrpSpPr/>
        <p:nvPr/>
      </p:nvGrpSpPr>
      <p:grpSpPr>
        <a:xfrm>
          <a:off x="0" y="0"/>
          <a:ext cx="0" cy="0"/>
          <a:chOff x="0" y="0"/>
          <a:chExt cx="0" cy="0"/>
        </a:xfrm>
      </p:grpSpPr>
      <p:sp>
        <p:nvSpPr>
          <p:cNvPr id="1238" name="Google Shape;1238;p98: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39" name="Google Shape;1239;p98: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p99:notes"/>
          <p:cNvSpPr txBox="1"/>
          <p:nvPr>
            <p:ph idx="1" type="body"/>
          </p:nvPr>
        </p:nvSpPr>
        <p:spPr>
          <a:xfrm>
            <a:off x="702310" y="4480004"/>
            <a:ext cx="5618480" cy="3665458"/>
          </a:xfrm>
          <a:prstGeom prst="rect">
            <a:avLst/>
          </a:prstGeom>
        </p:spPr>
        <p:txBody>
          <a:bodyPr anchorCtr="0" anchor="t" bIns="46650" lIns="93300" spcFirstLastPara="1" rIns="93300" wrap="square" tIns="46650">
            <a:noAutofit/>
          </a:bodyPr>
          <a:lstStyle/>
          <a:p>
            <a:pPr indent="0" lvl="0" marL="0" rtl="0" algn="l">
              <a:spcBef>
                <a:spcPts val="0"/>
              </a:spcBef>
              <a:spcAft>
                <a:spcPts val="0"/>
              </a:spcAft>
              <a:buNone/>
            </a:pPr>
            <a:r>
              <a:t/>
            </a:r>
            <a:endParaRPr/>
          </a:p>
        </p:txBody>
      </p:sp>
      <p:sp>
        <p:nvSpPr>
          <p:cNvPr id="1250" name="Google Shape;1250;p99:notes"/>
          <p:cNvSpPr/>
          <p:nvPr>
            <p:ph idx="2" type="sldImg"/>
          </p:nvPr>
        </p:nvSpPr>
        <p:spPr>
          <a:xfrm>
            <a:off x="1417638" y="1163638"/>
            <a:ext cx="4187825" cy="314166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p:cSld name="Diapositiva de título">
    <p:spTree>
      <p:nvGrpSpPr>
        <p:cNvPr id="16" name="Shape 16"/>
        <p:cNvGrpSpPr/>
        <p:nvPr/>
      </p:nvGrpSpPr>
      <p:grpSpPr>
        <a:xfrm>
          <a:off x="0" y="0"/>
          <a:ext cx="0" cy="0"/>
          <a:chOff x="0" y="0"/>
          <a:chExt cx="0" cy="0"/>
        </a:xfrm>
      </p:grpSpPr>
      <p:sp>
        <p:nvSpPr>
          <p:cNvPr id="17" name="Google Shape;17;p103"/>
          <p:cNvSpPr txBox="1"/>
          <p:nvPr>
            <p:ph type="ctrTitle"/>
          </p:nvPr>
        </p:nvSpPr>
        <p:spPr>
          <a:xfrm>
            <a:off x="457200" y="2693987"/>
            <a:ext cx="626364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595959"/>
              </a:buClr>
              <a:buSzPts val="3600"/>
              <a:buFont typeface="Arial"/>
              <a:buNone/>
              <a:defRPr b="1" sz="3600">
                <a:solidFill>
                  <a:srgbClr val="59595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103"/>
          <p:cNvSpPr txBox="1"/>
          <p:nvPr>
            <p:ph idx="11" type="ftr"/>
          </p:nvPr>
        </p:nvSpPr>
        <p:spPr>
          <a:xfrm>
            <a:off x="2857500" y="6492875"/>
            <a:ext cx="34290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700" u="none" cap="none" strike="noStrike">
                <a:solidFill>
                  <a:srgbClr val="7F7F7F"/>
                </a:solidFill>
                <a:latin typeface="Prompt ExtraLight"/>
                <a:ea typeface="Prompt ExtraLight"/>
                <a:cs typeface="Prompt ExtraLight"/>
                <a:sym typeface="Prompt ExtraLight"/>
              </a:defRPr>
            </a:lvl1pPr>
            <a:lvl2pPr lvl="1"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2pPr>
            <a:lvl3pPr lvl="2"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3pPr>
            <a:lvl4pPr lvl="3"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4pPr>
            <a:lvl5pPr lvl="4"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5pPr>
            <a:lvl6pPr lvl="5"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6pPr>
            <a:lvl7pPr lvl="6"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7pPr>
            <a:lvl8pPr lvl="7"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8pPr>
            <a:lvl9pPr lvl="8"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9pPr>
          </a:lstStyle>
          <a:p/>
        </p:txBody>
      </p:sp>
      <p:sp>
        <p:nvSpPr>
          <p:cNvPr id="19" name="Google Shape;19;p103"/>
          <p:cNvSpPr txBox="1"/>
          <p:nvPr>
            <p:ph idx="12" type="sldNum"/>
          </p:nvPr>
        </p:nvSpPr>
        <p:spPr>
          <a:xfrm>
            <a:off x="0" y="6480151"/>
            <a:ext cx="457200" cy="377849"/>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1pPr>
            <a:lvl2pPr indent="0" lvl="1"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2pPr>
            <a:lvl3pPr indent="0" lvl="2"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3pPr>
            <a:lvl4pPr indent="0" lvl="3"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4pPr>
            <a:lvl5pPr indent="0" lvl="4"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5pPr>
            <a:lvl6pPr indent="0" lvl="5"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6pPr>
            <a:lvl7pPr indent="0" lvl="6"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7pPr>
            <a:lvl8pPr indent="0" lvl="7"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8pPr>
            <a:lvl9pPr indent="0" lvl="8" marL="0" marR="0" rtl="0" algn="ctr">
              <a:spcBef>
                <a:spcPts val="0"/>
              </a:spcBef>
              <a:buNone/>
              <a:defRPr b="0" i="0" sz="1000" u="none" cap="none" strike="noStrike">
                <a:solidFill>
                  <a:srgbClr val="7F7F7F"/>
                </a:solidFill>
                <a:latin typeface="Prompt ExtraLight"/>
                <a:ea typeface="Prompt ExtraLight"/>
                <a:cs typeface="Prompt ExtraLight"/>
                <a:sym typeface="Prompt ExtraLight"/>
              </a:defRPr>
            </a:lvl9pPr>
          </a:lstStyle>
          <a:p>
            <a:pPr indent="0" lvl="0" marL="0" rtl="0" algn="ct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p:cSld name="18_Contenido 2">
    <p:spTree>
      <p:nvGrpSpPr>
        <p:cNvPr id="74" name="Shape 74"/>
        <p:cNvGrpSpPr/>
        <p:nvPr/>
      </p:nvGrpSpPr>
      <p:grpSpPr>
        <a:xfrm>
          <a:off x="0" y="0"/>
          <a:ext cx="0" cy="0"/>
          <a:chOff x="0" y="0"/>
          <a:chExt cx="0" cy="0"/>
        </a:xfrm>
      </p:grpSpPr>
      <p:sp>
        <p:nvSpPr>
          <p:cNvPr id="75" name="Google Shape;75;p11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1pPr>
            <a:lvl2pPr indent="0" lvl="1"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2pPr>
            <a:lvl3pPr indent="0" lvl="2"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3pPr>
            <a:lvl4pPr indent="0" lvl="3"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4pPr>
            <a:lvl5pPr indent="0" lvl="4"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5pPr>
            <a:lvl6pPr indent="0" lvl="5"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6pPr>
            <a:lvl7pPr indent="0" lvl="6"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7pPr>
            <a:lvl8pPr indent="0" lvl="7"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8pPr>
            <a:lvl9pPr indent="0" lvl="8" marL="0" marR="0" algn="r">
              <a:spcBef>
                <a:spcPts val="0"/>
              </a:spcBef>
              <a:spcAft>
                <a:spcPts val="0"/>
              </a:spcAft>
              <a:buClr>
                <a:srgbClr val="0C0C0C"/>
              </a:buClr>
              <a:buSzPts val="1050"/>
              <a:buFont typeface="Prompt ExtraLight"/>
              <a:buNone/>
              <a:defRPr b="0" i="0" sz="1050" u="none" cap="none" strike="noStrike">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76" name="Google Shape;76;p114"/>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1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1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C0C0C"/>
              </a:buClr>
              <a:buSzPts val="1400"/>
              <a:buFont typeface="Prompt ExtraLight"/>
              <a:buNone/>
              <a:defRPr sz="700">
                <a:solidFill>
                  <a:srgbClr val="0C0C0C"/>
                </a:solidFill>
              </a:defRPr>
            </a:lvl1pPr>
            <a:lvl2pPr lvl="1" algn="l">
              <a:spcBef>
                <a:spcPts val="0"/>
              </a:spcBef>
              <a:spcAft>
                <a:spcPts val="0"/>
              </a:spcAft>
              <a:buClr>
                <a:schemeClr val="dk1"/>
              </a:buClr>
              <a:buSzPts val="1400"/>
              <a:buFont typeface="Prompt ExtraLight"/>
              <a:buNone/>
              <a:defRPr/>
            </a:lvl2pPr>
            <a:lvl3pPr lvl="2" algn="l">
              <a:spcBef>
                <a:spcPts val="0"/>
              </a:spcBef>
              <a:spcAft>
                <a:spcPts val="0"/>
              </a:spcAft>
              <a:buClr>
                <a:schemeClr val="dk1"/>
              </a:buClr>
              <a:buSzPts val="1400"/>
              <a:buFont typeface="Prompt ExtraLight"/>
              <a:buNone/>
              <a:defRPr/>
            </a:lvl3pPr>
            <a:lvl4pPr lvl="3" algn="l">
              <a:spcBef>
                <a:spcPts val="0"/>
              </a:spcBef>
              <a:spcAft>
                <a:spcPts val="0"/>
              </a:spcAft>
              <a:buClr>
                <a:schemeClr val="dk1"/>
              </a:buClr>
              <a:buSzPts val="1400"/>
              <a:buFont typeface="Prompt ExtraLight"/>
              <a:buNone/>
              <a:defRPr/>
            </a:lvl4pPr>
            <a:lvl5pPr lvl="4" algn="l">
              <a:spcBef>
                <a:spcPts val="0"/>
              </a:spcBef>
              <a:spcAft>
                <a:spcPts val="0"/>
              </a:spcAft>
              <a:buClr>
                <a:schemeClr val="dk1"/>
              </a:buClr>
              <a:buSzPts val="1400"/>
              <a:buFont typeface="Prompt ExtraLight"/>
              <a:buNone/>
              <a:defRPr/>
            </a:lvl5pPr>
            <a:lvl6pPr lvl="5" algn="l">
              <a:spcBef>
                <a:spcPts val="0"/>
              </a:spcBef>
              <a:spcAft>
                <a:spcPts val="0"/>
              </a:spcAft>
              <a:buClr>
                <a:schemeClr val="dk1"/>
              </a:buClr>
              <a:buSzPts val="1400"/>
              <a:buFont typeface="Prompt ExtraLight"/>
              <a:buNone/>
              <a:defRPr/>
            </a:lvl6pPr>
            <a:lvl7pPr lvl="6" algn="l">
              <a:spcBef>
                <a:spcPts val="0"/>
              </a:spcBef>
              <a:spcAft>
                <a:spcPts val="0"/>
              </a:spcAft>
              <a:buClr>
                <a:schemeClr val="dk1"/>
              </a:buClr>
              <a:buSzPts val="1400"/>
              <a:buFont typeface="Prompt ExtraLight"/>
              <a:buNone/>
              <a:defRPr/>
            </a:lvl7pPr>
            <a:lvl8pPr lvl="7" algn="l">
              <a:spcBef>
                <a:spcPts val="0"/>
              </a:spcBef>
              <a:spcAft>
                <a:spcPts val="0"/>
              </a:spcAft>
              <a:buClr>
                <a:schemeClr val="dk1"/>
              </a:buClr>
              <a:buSzPts val="1400"/>
              <a:buFont typeface="Prompt ExtraLight"/>
              <a:buNone/>
              <a:defRPr/>
            </a:lvl8pPr>
            <a:lvl9pPr lvl="8" algn="l">
              <a:spcBef>
                <a:spcPts val="0"/>
              </a:spcBef>
              <a:spcAft>
                <a:spcPts val="0"/>
              </a:spcAft>
              <a:buClr>
                <a:schemeClr val="dk1"/>
              </a:buClr>
              <a:buSzPts val="1400"/>
              <a:buFont typeface="Prompt ExtraLight"/>
              <a:buNone/>
              <a:defRPr/>
            </a:lvl9pPr>
          </a:lstStyle>
          <a:p/>
        </p:txBody>
      </p:sp>
      <p:sp>
        <p:nvSpPr>
          <p:cNvPr id="78" name="Google Shape;78;p114"/>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42900" lvl="0" marL="457200" marR="0" rtl="0" algn="l">
              <a:lnSpc>
                <a:spcPct val="90000"/>
              </a:lnSpc>
              <a:spcBef>
                <a:spcPts val="1000"/>
              </a:spcBef>
              <a:spcAft>
                <a:spcPts val="0"/>
              </a:spcAft>
              <a:buClr>
                <a:srgbClr val="593470"/>
              </a:buClr>
              <a:buSzPts val="18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42900" lvl="2" marL="1371600" marR="0" rtl="0" algn="l">
              <a:lnSpc>
                <a:spcPct val="90000"/>
              </a:lnSpc>
              <a:spcBef>
                <a:spcPts val="500"/>
              </a:spcBef>
              <a:spcAft>
                <a:spcPts val="0"/>
              </a:spcAft>
              <a:buClr>
                <a:srgbClr val="864EA9"/>
              </a:buClr>
              <a:buSzPts val="18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42900" lvl="3" marL="1828800" marR="0" rtl="0" algn="l">
              <a:lnSpc>
                <a:spcPct val="90000"/>
              </a:lnSpc>
              <a:spcBef>
                <a:spcPts val="500"/>
              </a:spcBef>
              <a:spcAft>
                <a:spcPts val="0"/>
              </a:spcAft>
              <a:buClr>
                <a:srgbClr val="6E56A0"/>
              </a:buClr>
              <a:buSzPts val="18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42900" lvl="4" marL="2286000" marR="0" rtl="0" algn="l">
              <a:lnSpc>
                <a:spcPct val="90000"/>
              </a:lnSpc>
              <a:spcBef>
                <a:spcPts val="500"/>
              </a:spcBef>
              <a:spcAft>
                <a:spcPts val="0"/>
              </a:spcAft>
              <a:buClr>
                <a:srgbClr val="6E56A0"/>
              </a:buClr>
              <a:buSzPts val="18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ido">
  <p:cSld name="2_Contenido">
    <p:spTree>
      <p:nvGrpSpPr>
        <p:cNvPr id="79" name="Shape 79"/>
        <p:cNvGrpSpPr/>
        <p:nvPr/>
      </p:nvGrpSpPr>
      <p:grpSpPr>
        <a:xfrm>
          <a:off x="0" y="0"/>
          <a:ext cx="0" cy="0"/>
          <a:chOff x="0" y="0"/>
          <a:chExt cx="0" cy="0"/>
        </a:xfrm>
      </p:grpSpPr>
      <p:sp>
        <p:nvSpPr>
          <p:cNvPr id="80" name="Google Shape;80;p119"/>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81" name="Google Shape;81;p119"/>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19"/>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19"/>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ntenido">
  <p:cSld name="3_Contenido">
    <p:spTree>
      <p:nvGrpSpPr>
        <p:cNvPr id="84" name="Shape 84"/>
        <p:cNvGrpSpPr/>
        <p:nvPr/>
      </p:nvGrpSpPr>
      <p:grpSpPr>
        <a:xfrm>
          <a:off x="0" y="0"/>
          <a:ext cx="0" cy="0"/>
          <a:chOff x="0" y="0"/>
          <a:chExt cx="0" cy="0"/>
        </a:xfrm>
      </p:grpSpPr>
      <p:sp>
        <p:nvSpPr>
          <p:cNvPr id="85" name="Google Shape;85;p120"/>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86" name="Google Shape;86;p120"/>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120"/>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0"/>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ido">
  <p:cSld name="4_Contenido">
    <p:spTree>
      <p:nvGrpSpPr>
        <p:cNvPr id="89" name="Shape 89"/>
        <p:cNvGrpSpPr/>
        <p:nvPr/>
      </p:nvGrpSpPr>
      <p:grpSpPr>
        <a:xfrm>
          <a:off x="0" y="0"/>
          <a:ext cx="0" cy="0"/>
          <a:chOff x="0" y="0"/>
          <a:chExt cx="0" cy="0"/>
        </a:xfrm>
      </p:grpSpPr>
      <p:sp>
        <p:nvSpPr>
          <p:cNvPr id="90" name="Google Shape;90;p121"/>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91" name="Google Shape;91;p121"/>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121"/>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21"/>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ntenido">
  <p:cSld name="5_Contenido">
    <p:spTree>
      <p:nvGrpSpPr>
        <p:cNvPr id="94" name="Shape 94"/>
        <p:cNvGrpSpPr/>
        <p:nvPr/>
      </p:nvGrpSpPr>
      <p:grpSpPr>
        <a:xfrm>
          <a:off x="0" y="0"/>
          <a:ext cx="0" cy="0"/>
          <a:chOff x="0" y="0"/>
          <a:chExt cx="0" cy="0"/>
        </a:xfrm>
      </p:grpSpPr>
      <p:sp>
        <p:nvSpPr>
          <p:cNvPr id="95" name="Google Shape;95;p122"/>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96" name="Google Shape;96;p122"/>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22"/>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22"/>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ontenido">
  <p:cSld name="6_Contenido">
    <p:spTree>
      <p:nvGrpSpPr>
        <p:cNvPr id="99" name="Shape 99"/>
        <p:cNvGrpSpPr/>
        <p:nvPr/>
      </p:nvGrpSpPr>
      <p:grpSpPr>
        <a:xfrm>
          <a:off x="0" y="0"/>
          <a:ext cx="0" cy="0"/>
          <a:chOff x="0" y="0"/>
          <a:chExt cx="0" cy="0"/>
        </a:xfrm>
      </p:grpSpPr>
      <p:sp>
        <p:nvSpPr>
          <p:cNvPr id="100" name="Google Shape;100;p123"/>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01" name="Google Shape;101;p123"/>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2" name="Google Shape;102;p123"/>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123"/>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ntenido">
  <p:cSld name="7_Contenido">
    <p:spTree>
      <p:nvGrpSpPr>
        <p:cNvPr id="104" name="Shape 104"/>
        <p:cNvGrpSpPr/>
        <p:nvPr/>
      </p:nvGrpSpPr>
      <p:grpSpPr>
        <a:xfrm>
          <a:off x="0" y="0"/>
          <a:ext cx="0" cy="0"/>
          <a:chOff x="0" y="0"/>
          <a:chExt cx="0" cy="0"/>
        </a:xfrm>
      </p:grpSpPr>
      <p:sp>
        <p:nvSpPr>
          <p:cNvPr id="105" name="Google Shape;105;p124"/>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06" name="Google Shape;106;p124"/>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124"/>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124"/>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ontenido">
  <p:cSld name="8_Contenido">
    <p:spTree>
      <p:nvGrpSpPr>
        <p:cNvPr id="109" name="Shape 109"/>
        <p:cNvGrpSpPr/>
        <p:nvPr/>
      </p:nvGrpSpPr>
      <p:grpSpPr>
        <a:xfrm>
          <a:off x="0" y="0"/>
          <a:ext cx="0" cy="0"/>
          <a:chOff x="0" y="0"/>
          <a:chExt cx="0" cy="0"/>
        </a:xfrm>
      </p:grpSpPr>
      <p:sp>
        <p:nvSpPr>
          <p:cNvPr id="110" name="Google Shape;110;p125"/>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00">
                <a:solidFill>
                  <a:srgbClr val="888888"/>
                </a:solidFill>
                <a:latin typeface="Prompt ExtraLight"/>
                <a:ea typeface="Prompt ExtraLight"/>
                <a:cs typeface="Prompt ExtraLight"/>
                <a:sym typeface="Prompt ExtraLight"/>
              </a:defRPr>
            </a:lvl1pPr>
            <a:lvl2pPr indent="0" lvl="1" marL="0" algn="r">
              <a:spcBef>
                <a:spcPts val="0"/>
              </a:spcBef>
              <a:buNone/>
              <a:defRPr sz="1000">
                <a:solidFill>
                  <a:srgbClr val="888888"/>
                </a:solidFill>
                <a:latin typeface="Prompt ExtraLight"/>
                <a:ea typeface="Prompt ExtraLight"/>
                <a:cs typeface="Prompt ExtraLight"/>
                <a:sym typeface="Prompt ExtraLight"/>
              </a:defRPr>
            </a:lvl2pPr>
            <a:lvl3pPr indent="0" lvl="2" marL="0" algn="r">
              <a:spcBef>
                <a:spcPts val="0"/>
              </a:spcBef>
              <a:buNone/>
              <a:defRPr sz="1000">
                <a:solidFill>
                  <a:srgbClr val="888888"/>
                </a:solidFill>
                <a:latin typeface="Prompt ExtraLight"/>
                <a:ea typeface="Prompt ExtraLight"/>
                <a:cs typeface="Prompt ExtraLight"/>
                <a:sym typeface="Prompt ExtraLight"/>
              </a:defRPr>
            </a:lvl3pPr>
            <a:lvl4pPr indent="0" lvl="3" marL="0" algn="r">
              <a:spcBef>
                <a:spcPts val="0"/>
              </a:spcBef>
              <a:buNone/>
              <a:defRPr sz="1000">
                <a:solidFill>
                  <a:srgbClr val="888888"/>
                </a:solidFill>
                <a:latin typeface="Prompt ExtraLight"/>
                <a:ea typeface="Prompt ExtraLight"/>
                <a:cs typeface="Prompt ExtraLight"/>
                <a:sym typeface="Prompt ExtraLight"/>
              </a:defRPr>
            </a:lvl4pPr>
            <a:lvl5pPr indent="0" lvl="4" marL="0" algn="r">
              <a:spcBef>
                <a:spcPts val="0"/>
              </a:spcBef>
              <a:buNone/>
              <a:defRPr sz="1000">
                <a:solidFill>
                  <a:srgbClr val="888888"/>
                </a:solidFill>
                <a:latin typeface="Prompt ExtraLight"/>
                <a:ea typeface="Prompt ExtraLight"/>
                <a:cs typeface="Prompt ExtraLight"/>
                <a:sym typeface="Prompt ExtraLight"/>
              </a:defRPr>
            </a:lvl5pPr>
            <a:lvl6pPr indent="0" lvl="5" marL="0" algn="r">
              <a:spcBef>
                <a:spcPts val="0"/>
              </a:spcBef>
              <a:buNone/>
              <a:defRPr sz="1000">
                <a:solidFill>
                  <a:srgbClr val="888888"/>
                </a:solidFill>
                <a:latin typeface="Prompt ExtraLight"/>
                <a:ea typeface="Prompt ExtraLight"/>
                <a:cs typeface="Prompt ExtraLight"/>
                <a:sym typeface="Prompt ExtraLight"/>
              </a:defRPr>
            </a:lvl6pPr>
            <a:lvl7pPr indent="0" lvl="6" marL="0" algn="r">
              <a:spcBef>
                <a:spcPts val="0"/>
              </a:spcBef>
              <a:buNone/>
              <a:defRPr sz="1000">
                <a:solidFill>
                  <a:srgbClr val="888888"/>
                </a:solidFill>
                <a:latin typeface="Prompt ExtraLight"/>
                <a:ea typeface="Prompt ExtraLight"/>
                <a:cs typeface="Prompt ExtraLight"/>
                <a:sym typeface="Prompt ExtraLight"/>
              </a:defRPr>
            </a:lvl7pPr>
            <a:lvl8pPr indent="0" lvl="7" marL="0" algn="r">
              <a:spcBef>
                <a:spcPts val="0"/>
              </a:spcBef>
              <a:buNone/>
              <a:defRPr sz="1000">
                <a:solidFill>
                  <a:srgbClr val="888888"/>
                </a:solidFill>
                <a:latin typeface="Prompt ExtraLight"/>
                <a:ea typeface="Prompt ExtraLight"/>
                <a:cs typeface="Prompt ExtraLight"/>
                <a:sym typeface="Prompt ExtraLight"/>
              </a:defRPr>
            </a:lvl8pPr>
            <a:lvl9pPr indent="0" lvl="8" marL="0" algn="r">
              <a:spcBef>
                <a:spcPts val="0"/>
              </a:spcBef>
              <a:buNone/>
              <a:defRPr sz="1000">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11" name="Google Shape;111;p125"/>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 name="Google Shape;112;p125"/>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125"/>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ontenido">
  <p:cSld name="9_Contenido">
    <p:spTree>
      <p:nvGrpSpPr>
        <p:cNvPr id="114" name="Shape 114"/>
        <p:cNvGrpSpPr/>
        <p:nvPr/>
      </p:nvGrpSpPr>
      <p:grpSpPr>
        <a:xfrm>
          <a:off x="0" y="0"/>
          <a:ext cx="0" cy="0"/>
          <a:chOff x="0" y="0"/>
          <a:chExt cx="0" cy="0"/>
        </a:xfrm>
      </p:grpSpPr>
      <p:sp>
        <p:nvSpPr>
          <p:cNvPr id="115" name="Google Shape;115;p12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16" name="Google Shape;116;p126"/>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7" name="Google Shape;117;p12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126"/>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ontenido">
  <p:cSld name="10_Contenido">
    <p:spTree>
      <p:nvGrpSpPr>
        <p:cNvPr id="119" name="Shape 119"/>
        <p:cNvGrpSpPr/>
        <p:nvPr/>
      </p:nvGrpSpPr>
      <p:grpSpPr>
        <a:xfrm>
          <a:off x="0" y="0"/>
          <a:ext cx="0" cy="0"/>
          <a:chOff x="0" y="0"/>
          <a:chExt cx="0" cy="0"/>
        </a:xfrm>
      </p:grpSpPr>
      <p:sp>
        <p:nvSpPr>
          <p:cNvPr id="120" name="Google Shape;120;p12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21" name="Google Shape;121;p127"/>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12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127"/>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p:cSld name="Contenido">
    <p:spTree>
      <p:nvGrpSpPr>
        <p:cNvPr id="30" name="Shape 30"/>
        <p:cNvGrpSpPr/>
        <p:nvPr/>
      </p:nvGrpSpPr>
      <p:grpSpPr>
        <a:xfrm>
          <a:off x="0" y="0"/>
          <a:ext cx="0" cy="0"/>
          <a:chOff x="0" y="0"/>
          <a:chExt cx="0" cy="0"/>
        </a:xfrm>
      </p:grpSpPr>
      <p:sp>
        <p:nvSpPr>
          <p:cNvPr id="31" name="Google Shape;31;p10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050" u="none" cap="none" strike="noStrike">
                <a:solidFill>
                  <a:srgbClr val="0C0C0C"/>
                </a:solidFill>
                <a:latin typeface="Prompt ExtraLight"/>
                <a:ea typeface="Prompt ExtraLight"/>
                <a:cs typeface="Prompt ExtraLight"/>
                <a:sym typeface="Prompt ExtraLight"/>
              </a:defRPr>
            </a:lvl1pPr>
            <a:lvl2pPr indent="0" lvl="1" marL="0" algn="r">
              <a:spcBef>
                <a:spcPts val="0"/>
              </a:spcBef>
              <a:buNone/>
              <a:defRPr b="0" i="0" sz="1050" u="none" cap="none" strike="noStrike">
                <a:solidFill>
                  <a:srgbClr val="0C0C0C"/>
                </a:solidFill>
                <a:latin typeface="Prompt ExtraLight"/>
                <a:ea typeface="Prompt ExtraLight"/>
                <a:cs typeface="Prompt ExtraLight"/>
                <a:sym typeface="Prompt ExtraLight"/>
              </a:defRPr>
            </a:lvl2pPr>
            <a:lvl3pPr indent="0" lvl="2" marL="0" algn="r">
              <a:spcBef>
                <a:spcPts val="0"/>
              </a:spcBef>
              <a:buNone/>
              <a:defRPr b="0" i="0" sz="1050" u="none" cap="none" strike="noStrike">
                <a:solidFill>
                  <a:srgbClr val="0C0C0C"/>
                </a:solidFill>
                <a:latin typeface="Prompt ExtraLight"/>
                <a:ea typeface="Prompt ExtraLight"/>
                <a:cs typeface="Prompt ExtraLight"/>
                <a:sym typeface="Prompt ExtraLight"/>
              </a:defRPr>
            </a:lvl3pPr>
            <a:lvl4pPr indent="0" lvl="3" marL="0" algn="r">
              <a:spcBef>
                <a:spcPts val="0"/>
              </a:spcBef>
              <a:buNone/>
              <a:defRPr b="0" i="0" sz="1050" u="none" cap="none" strike="noStrike">
                <a:solidFill>
                  <a:srgbClr val="0C0C0C"/>
                </a:solidFill>
                <a:latin typeface="Prompt ExtraLight"/>
                <a:ea typeface="Prompt ExtraLight"/>
                <a:cs typeface="Prompt ExtraLight"/>
                <a:sym typeface="Prompt ExtraLight"/>
              </a:defRPr>
            </a:lvl4pPr>
            <a:lvl5pPr indent="0" lvl="4" marL="0" algn="r">
              <a:spcBef>
                <a:spcPts val="0"/>
              </a:spcBef>
              <a:buNone/>
              <a:defRPr b="0" i="0" sz="1050" u="none" cap="none" strike="noStrike">
                <a:solidFill>
                  <a:srgbClr val="0C0C0C"/>
                </a:solidFill>
                <a:latin typeface="Prompt ExtraLight"/>
                <a:ea typeface="Prompt ExtraLight"/>
                <a:cs typeface="Prompt ExtraLight"/>
                <a:sym typeface="Prompt ExtraLight"/>
              </a:defRPr>
            </a:lvl5pPr>
            <a:lvl6pPr indent="0" lvl="5" marL="0" algn="r">
              <a:spcBef>
                <a:spcPts val="0"/>
              </a:spcBef>
              <a:buNone/>
              <a:defRPr b="0" i="0" sz="1050" u="none" cap="none" strike="noStrike">
                <a:solidFill>
                  <a:srgbClr val="0C0C0C"/>
                </a:solidFill>
                <a:latin typeface="Prompt ExtraLight"/>
                <a:ea typeface="Prompt ExtraLight"/>
                <a:cs typeface="Prompt ExtraLight"/>
                <a:sym typeface="Prompt ExtraLight"/>
              </a:defRPr>
            </a:lvl6pPr>
            <a:lvl7pPr indent="0" lvl="6" marL="0" algn="r">
              <a:spcBef>
                <a:spcPts val="0"/>
              </a:spcBef>
              <a:buNone/>
              <a:defRPr b="0" i="0" sz="1050" u="none" cap="none" strike="noStrike">
                <a:solidFill>
                  <a:srgbClr val="0C0C0C"/>
                </a:solidFill>
                <a:latin typeface="Prompt ExtraLight"/>
                <a:ea typeface="Prompt ExtraLight"/>
                <a:cs typeface="Prompt ExtraLight"/>
                <a:sym typeface="Prompt ExtraLight"/>
              </a:defRPr>
            </a:lvl7pPr>
            <a:lvl8pPr indent="0" lvl="7" marL="0" algn="r">
              <a:spcBef>
                <a:spcPts val="0"/>
              </a:spcBef>
              <a:buNone/>
              <a:defRPr b="0" i="0" sz="1050" u="none" cap="none" strike="noStrike">
                <a:solidFill>
                  <a:srgbClr val="0C0C0C"/>
                </a:solidFill>
                <a:latin typeface="Prompt ExtraLight"/>
                <a:ea typeface="Prompt ExtraLight"/>
                <a:cs typeface="Prompt ExtraLight"/>
                <a:sym typeface="Prompt ExtraLight"/>
              </a:defRPr>
            </a:lvl8pPr>
            <a:lvl9pPr indent="0" lvl="8" marL="0" algn="r">
              <a:spcBef>
                <a:spcPts val="0"/>
              </a:spcBef>
              <a:buNone/>
              <a:defRPr b="0" i="0" sz="1050" u="none" cap="none" strike="noStrike">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32" name="Google Shape;32;p105"/>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0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05"/>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SzPts val="1800"/>
              <a:buChar char="▪"/>
              <a:defRPr/>
            </a:lvl1pPr>
            <a:lvl2pPr indent="-342900" lvl="1" marL="914400" algn="l">
              <a:lnSpc>
                <a:spcPct val="90000"/>
              </a:lnSpc>
              <a:spcBef>
                <a:spcPts val="500"/>
              </a:spcBef>
              <a:spcAft>
                <a:spcPts val="0"/>
              </a:spcAft>
              <a:buSzPts val="1800"/>
              <a:buChar char="-"/>
              <a:defRPr/>
            </a:lvl2pPr>
            <a:lvl3pPr indent="-342900" lvl="2" marL="1371600" algn="l">
              <a:lnSpc>
                <a:spcPct val="90000"/>
              </a:lnSpc>
              <a:spcBef>
                <a:spcPts val="500"/>
              </a:spcBef>
              <a:spcAft>
                <a:spcPts val="0"/>
              </a:spcAft>
              <a:buSzPts val="18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ontenido">
  <p:cSld name="11_Contenido">
    <p:spTree>
      <p:nvGrpSpPr>
        <p:cNvPr id="124" name="Shape 124"/>
        <p:cNvGrpSpPr/>
        <p:nvPr/>
      </p:nvGrpSpPr>
      <p:grpSpPr>
        <a:xfrm>
          <a:off x="0" y="0"/>
          <a:ext cx="0" cy="0"/>
          <a:chOff x="0" y="0"/>
          <a:chExt cx="0" cy="0"/>
        </a:xfrm>
      </p:grpSpPr>
      <p:sp>
        <p:nvSpPr>
          <p:cNvPr id="125" name="Google Shape;125;p12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26" name="Google Shape;126;p128"/>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7" name="Google Shape;127;p12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128"/>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ontenido">
  <p:cSld name="12_Contenido">
    <p:spTree>
      <p:nvGrpSpPr>
        <p:cNvPr id="129" name="Shape 129"/>
        <p:cNvGrpSpPr/>
        <p:nvPr/>
      </p:nvGrpSpPr>
      <p:grpSpPr>
        <a:xfrm>
          <a:off x="0" y="0"/>
          <a:ext cx="0" cy="0"/>
          <a:chOff x="0" y="0"/>
          <a:chExt cx="0" cy="0"/>
        </a:xfrm>
      </p:grpSpPr>
      <p:sp>
        <p:nvSpPr>
          <p:cNvPr id="130" name="Google Shape;130;p12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31" name="Google Shape;131;p129"/>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2" name="Google Shape;132;p12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129"/>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ontenido">
  <p:cSld name="13_Contenido">
    <p:spTree>
      <p:nvGrpSpPr>
        <p:cNvPr id="134" name="Shape 134"/>
        <p:cNvGrpSpPr/>
        <p:nvPr/>
      </p:nvGrpSpPr>
      <p:grpSpPr>
        <a:xfrm>
          <a:off x="0" y="0"/>
          <a:ext cx="0" cy="0"/>
          <a:chOff x="0" y="0"/>
          <a:chExt cx="0" cy="0"/>
        </a:xfrm>
      </p:grpSpPr>
      <p:sp>
        <p:nvSpPr>
          <p:cNvPr id="135" name="Google Shape;135;p13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36" name="Google Shape;136;p130"/>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13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130"/>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ontenido">
  <p:cSld name="14_Contenido">
    <p:spTree>
      <p:nvGrpSpPr>
        <p:cNvPr id="139" name="Shape 139"/>
        <p:cNvGrpSpPr/>
        <p:nvPr/>
      </p:nvGrpSpPr>
      <p:grpSpPr>
        <a:xfrm>
          <a:off x="0" y="0"/>
          <a:ext cx="0" cy="0"/>
          <a:chOff x="0" y="0"/>
          <a:chExt cx="0" cy="0"/>
        </a:xfrm>
      </p:grpSpPr>
      <p:sp>
        <p:nvSpPr>
          <p:cNvPr id="140" name="Google Shape;140;p13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41" name="Google Shape;141;p131"/>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13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131"/>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ontenido">
  <p:cSld name="15_Contenido">
    <p:spTree>
      <p:nvGrpSpPr>
        <p:cNvPr id="144" name="Shape 144"/>
        <p:cNvGrpSpPr/>
        <p:nvPr/>
      </p:nvGrpSpPr>
      <p:grpSpPr>
        <a:xfrm>
          <a:off x="0" y="0"/>
          <a:ext cx="0" cy="0"/>
          <a:chOff x="0" y="0"/>
          <a:chExt cx="0" cy="0"/>
        </a:xfrm>
      </p:grpSpPr>
      <p:sp>
        <p:nvSpPr>
          <p:cNvPr id="145" name="Google Shape;145;p132"/>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46" name="Google Shape;146;p132"/>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132"/>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8" name="Google Shape;148;p132"/>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ontenido">
  <p:cSld name="16_Contenido">
    <p:spTree>
      <p:nvGrpSpPr>
        <p:cNvPr id="149" name="Shape 149"/>
        <p:cNvGrpSpPr/>
        <p:nvPr/>
      </p:nvGrpSpPr>
      <p:grpSpPr>
        <a:xfrm>
          <a:off x="0" y="0"/>
          <a:ext cx="0" cy="0"/>
          <a:chOff x="0" y="0"/>
          <a:chExt cx="0" cy="0"/>
        </a:xfrm>
      </p:grpSpPr>
      <p:sp>
        <p:nvSpPr>
          <p:cNvPr id="150" name="Google Shape;150;p13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51" name="Google Shape;151;p133"/>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2" name="Google Shape;152;p13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133"/>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ontenido">
  <p:cSld name="17_Contenido">
    <p:spTree>
      <p:nvGrpSpPr>
        <p:cNvPr id="154" name="Shape 154"/>
        <p:cNvGrpSpPr/>
        <p:nvPr/>
      </p:nvGrpSpPr>
      <p:grpSpPr>
        <a:xfrm>
          <a:off x="0" y="0"/>
          <a:ext cx="0" cy="0"/>
          <a:chOff x="0" y="0"/>
          <a:chExt cx="0" cy="0"/>
        </a:xfrm>
      </p:grpSpPr>
      <p:sp>
        <p:nvSpPr>
          <p:cNvPr id="155" name="Google Shape;155;p13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050">
                <a:solidFill>
                  <a:srgbClr val="0C0C0C"/>
                </a:solidFill>
                <a:latin typeface="Prompt ExtraLight"/>
                <a:ea typeface="Prompt ExtraLight"/>
                <a:cs typeface="Prompt ExtraLight"/>
                <a:sym typeface="Prompt ExtraLight"/>
              </a:defRPr>
            </a:lvl1pPr>
            <a:lvl2pPr indent="0" lvl="1" marL="0" algn="r">
              <a:spcBef>
                <a:spcPts val="0"/>
              </a:spcBef>
              <a:buNone/>
              <a:defRPr sz="1050">
                <a:solidFill>
                  <a:srgbClr val="0C0C0C"/>
                </a:solidFill>
                <a:latin typeface="Prompt ExtraLight"/>
                <a:ea typeface="Prompt ExtraLight"/>
                <a:cs typeface="Prompt ExtraLight"/>
                <a:sym typeface="Prompt ExtraLight"/>
              </a:defRPr>
            </a:lvl2pPr>
            <a:lvl3pPr indent="0" lvl="2" marL="0" algn="r">
              <a:spcBef>
                <a:spcPts val="0"/>
              </a:spcBef>
              <a:buNone/>
              <a:defRPr sz="1050">
                <a:solidFill>
                  <a:srgbClr val="0C0C0C"/>
                </a:solidFill>
                <a:latin typeface="Prompt ExtraLight"/>
                <a:ea typeface="Prompt ExtraLight"/>
                <a:cs typeface="Prompt ExtraLight"/>
                <a:sym typeface="Prompt ExtraLight"/>
              </a:defRPr>
            </a:lvl3pPr>
            <a:lvl4pPr indent="0" lvl="3" marL="0" algn="r">
              <a:spcBef>
                <a:spcPts val="0"/>
              </a:spcBef>
              <a:buNone/>
              <a:defRPr sz="1050">
                <a:solidFill>
                  <a:srgbClr val="0C0C0C"/>
                </a:solidFill>
                <a:latin typeface="Prompt ExtraLight"/>
                <a:ea typeface="Prompt ExtraLight"/>
                <a:cs typeface="Prompt ExtraLight"/>
                <a:sym typeface="Prompt ExtraLight"/>
              </a:defRPr>
            </a:lvl4pPr>
            <a:lvl5pPr indent="0" lvl="4" marL="0" algn="r">
              <a:spcBef>
                <a:spcPts val="0"/>
              </a:spcBef>
              <a:buNone/>
              <a:defRPr sz="1050">
                <a:solidFill>
                  <a:srgbClr val="0C0C0C"/>
                </a:solidFill>
                <a:latin typeface="Prompt ExtraLight"/>
                <a:ea typeface="Prompt ExtraLight"/>
                <a:cs typeface="Prompt ExtraLight"/>
                <a:sym typeface="Prompt ExtraLight"/>
              </a:defRPr>
            </a:lvl5pPr>
            <a:lvl6pPr indent="0" lvl="5" marL="0" algn="r">
              <a:spcBef>
                <a:spcPts val="0"/>
              </a:spcBef>
              <a:buNone/>
              <a:defRPr sz="1050">
                <a:solidFill>
                  <a:srgbClr val="0C0C0C"/>
                </a:solidFill>
                <a:latin typeface="Prompt ExtraLight"/>
                <a:ea typeface="Prompt ExtraLight"/>
                <a:cs typeface="Prompt ExtraLight"/>
                <a:sym typeface="Prompt ExtraLight"/>
              </a:defRPr>
            </a:lvl6pPr>
            <a:lvl7pPr indent="0" lvl="6" marL="0" algn="r">
              <a:spcBef>
                <a:spcPts val="0"/>
              </a:spcBef>
              <a:buNone/>
              <a:defRPr sz="1050">
                <a:solidFill>
                  <a:srgbClr val="0C0C0C"/>
                </a:solidFill>
                <a:latin typeface="Prompt ExtraLight"/>
                <a:ea typeface="Prompt ExtraLight"/>
                <a:cs typeface="Prompt ExtraLight"/>
                <a:sym typeface="Prompt ExtraLight"/>
              </a:defRPr>
            </a:lvl7pPr>
            <a:lvl8pPr indent="0" lvl="7" marL="0" algn="r">
              <a:spcBef>
                <a:spcPts val="0"/>
              </a:spcBef>
              <a:buNone/>
              <a:defRPr sz="1050">
                <a:solidFill>
                  <a:srgbClr val="0C0C0C"/>
                </a:solidFill>
                <a:latin typeface="Prompt ExtraLight"/>
                <a:ea typeface="Prompt ExtraLight"/>
                <a:cs typeface="Prompt ExtraLight"/>
                <a:sym typeface="Prompt ExtraLight"/>
              </a:defRPr>
            </a:lvl8pPr>
            <a:lvl9pPr indent="0" lvl="8" marL="0" algn="r">
              <a:spcBef>
                <a:spcPts val="0"/>
              </a:spcBef>
              <a:buNone/>
              <a:defRPr sz="105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56" name="Google Shape;156;p134"/>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 name="Google Shape;157;p13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134"/>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p:cSld name="Contenido">
    <p:spTree>
      <p:nvGrpSpPr>
        <p:cNvPr id="167" name="Shape 167"/>
        <p:cNvGrpSpPr/>
        <p:nvPr/>
      </p:nvGrpSpPr>
      <p:grpSpPr>
        <a:xfrm>
          <a:off x="0" y="0"/>
          <a:ext cx="0" cy="0"/>
          <a:chOff x="0" y="0"/>
          <a:chExt cx="0" cy="0"/>
        </a:xfrm>
      </p:grpSpPr>
      <p:sp>
        <p:nvSpPr>
          <p:cNvPr id="168" name="Google Shape;168;p109"/>
          <p:cNvSpPr txBox="1"/>
          <p:nvPr>
            <p:ph idx="12" type="sldNum"/>
          </p:nvPr>
        </p:nvSpPr>
        <p:spPr>
          <a:xfrm>
            <a:off x="7010400" y="64742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000" u="none" cap="none" strike="noStrike">
                <a:solidFill>
                  <a:srgbClr val="888888"/>
                </a:solidFill>
                <a:latin typeface="Prompt ExtraLight"/>
                <a:ea typeface="Prompt ExtraLight"/>
                <a:cs typeface="Prompt ExtraLight"/>
                <a:sym typeface="Prompt ExtraLight"/>
              </a:defRPr>
            </a:lvl1pPr>
            <a:lvl2pPr indent="0" lvl="1" marL="0" algn="r">
              <a:spcBef>
                <a:spcPts val="0"/>
              </a:spcBef>
              <a:buNone/>
              <a:defRPr b="0" i="0" sz="1000" u="none" cap="none" strike="noStrike">
                <a:solidFill>
                  <a:srgbClr val="888888"/>
                </a:solidFill>
                <a:latin typeface="Prompt ExtraLight"/>
                <a:ea typeface="Prompt ExtraLight"/>
                <a:cs typeface="Prompt ExtraLight"/>
                <a:sym typeface="Prompt ExtraLight"/>
              </a:defRPr>
            </a:lvl2pPr>
            <a:lvl3pPr indent="0" lvl="2" marL="0" algn="r">
              <a:spcBef>
                <a:spcPts val="0"/>
              </a:spcBef>
              <a:buNone/>
              <a:defRPr b="0" i="0" sz="1000" u="none" cap="none" strike="noStrike">
                <a:solidFill>
                  <a:srgbClr val="888888"/>
                </a:solidFill>
                <a:latin typeface="Prompt ExtraLight"/>
                <a:ea typeface="Prompt ExtraLight"/>
                <a:cs typeface="Prompt ExtraLight"/>
                <a:sym typeface="Prompt ExtraLight"/>
              </a:defRPr>
            </a:lvl3pPr>
            <a:lvl4pPr indent="0" lvl="3" marL="0" algn="r">
              <a:spcBef>
                <a:spcPts val="0"/>
              </a:spcBef>
              <a:buNone/>
              <a:defRPr b="0" i="0" sz="1000" u="none" cap="none" strike="noStrike">
                <a:solidFill>
                  <a:srgbClr val="888888"/>
                </a:solidFill>
                <a:latin typeface="Prompt ExtraLight"/>
                <a:ea typeface="Prompt ExtraLight"/>
                <a:cs typeface="Prompt ExtraLight"/>
                <a:sym typeface="Prompt ExtraLight"/>
              </a:defRPr>
            </a:lvl4pPr>
            <a:lvl5pPr indent="0" lvl="4" marL="0" algn="r">
              <a:spcBef>
                <a:spcPts val="0"/>
              </a:spcBef>
              <a:buNone/>
              <a:defRPr b="0" i="0" sz="1000" u="none" cap="none" strike="noStrike">
                <a:solidFill>
                  <a:srgbClr val="888888"/>
                </a:solidFill>
                <a:latin typeface="Prompt ExtraLight"/>
                <a:ea typeface="Prompt ExtraLight"/>
                <a:cs typeface="Prompt ExtraLight"/>
                <a:sym typeface="Prompt ExtraLight"/>
              </a:defRPr>
            </a:lvl5pPr>
            <a:lvl6pPr indent="0" lvl="5" marL="0" algn="r">
              <a:spcBef>
                <a:spcPts val="0"/>
              </a:spcBef>
              <a:buNone/>
              <a:defRPr b="0" i="0" sz="1000" u="none" cap="none" strike="noStrike">
                <a:solidFill>
                  <a:srgbClr val="888888"/>
                </a:solidFill>
                <a:latin typeface="Prompt ExtraLight"/>
                <a:ea typeface="Prompt ExtraLight"/>
                <a:cs typeface="Prompt ExtraLight"/>
                <a:sym typeface="Prompt ExtraLight"/>
              </a:defRPr>
            </a:lvl6pPr>
            <a:lvl7pPr indent="0" lvl="6" marL="0" algn="r">
              <a:spcBef>
                <a:spcPts val="0"/>
              </a:spcBef>
              <a:buNone/>
              <a:defRPr b="0" i="0" sz="1000" u="none" cap="none" strike="noStrike">
                <a:solidFill>
                  <a:srgbClr val="888888"/>
                </a:solidFill>
                <a:latin typeface="Prompt ExtraLight"/>
                <a:ea typeface="Prompt ExtraLight"/>
                <a:cs typeface="Prompt ExtraLight"/>
                <a:sym typeface="Prompt ExtraLight"/>
              </a:defRPr>
            </a:lvl7pPr>
            <a:lvl8pPr indent="0" lvl="7" marL="0" algn="r">
              <a:spcBef>
                <a:spcPts val="0"/>
              </a:spcBef>
              <a:buNone/>
              <a:defRPr b="0" i="0" sz="1000" u="none" cap="none" strike="noStrike">
                <a:solidFill>
                  <a:srgbClr val="888888"/>
                </a:solidFill>
                <a:latin typeface="Prompt ExtraLight"/>
                <a:ea typeface="Prompt ExtraLight"/>
                <a:cs typeface="Prompt ExtraLight"/>
                <a:sym typeface="Prompt ExtraLight"/>
              </a:defRPr>
            </a:lvl8pPr>
            <a:lvl9pPr indent="0" lvl="8" marL="0" algn="r">
              <a:spcBef>
                <a:spcPts val="0"/>
              </a:spcBef>
              <a:buNone/>
              <a:defRPr b="0" i="0" sz="1000" u="none" cap="none" strike="noStrike">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69" name="Google Shape;169;p109"/>
          <p:cNvSpPr txBox="1"/>
          <p:nvPr>
            <p:ph type="title"/>
          </p:nvPr>
        </p:nvSpPr>
        <p:spPr>
          <a:xfrm>
            <a:off x="1667512" y="28971"/>
            <a:ext cx="7431283" cy="61104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59347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109"/>
          <p:cNvSpPr txBox="1"/>
          <p:nvPr>
            <p:ph idx="11" type="ftr"/>
          </p:nvPr>
        </p:nvSpPr>
        <p:spPr>
          <a:xfrm>
            <a:off x="2872426" y="6438238"/>
            <a:ext cx="3399146"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 name="Google Shape;171;p109"/>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Clr>
                <a:srgbClr val="3F3F3F"/>
              </a:buClr>
              <a:buSzPts val="1800"/>
              <a:buChar char="•"/>
              <a:defRPr/>
            </a:lvl3pPr>
            <a:lvl4pPr indent="-342900" lvl="3" marL="1828800" algn="l">
              <a:spcBef>
                <a:spcPts val="360"/>
              </a:spcBef>
              <a:spcAft>
                <a:spcPts val="0"/>
              </a:spcAft>
              <a:buClr>
                <a:srgbClr val="3F3F3F"/>
              </a:buClr>
              <a:buSzPts val="1800"/>
              <a:buChar char="–"/>
              <a:defRPr/>
            </a:lvl4pPr>
            <a:lvl5pPr indent="-342900" lvl="4" marL="2286000" algn="l">
              <a:spcBef>
                <a:spcPts val="360"/>
              </a:spcBef>
              <a:spcAft>
                <a:spcPts val="0"/>
              </a:spcAft>
              <a:buClr>
                <a:srgbClr val="3F3F3F"/>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172" name="Shape 172"/>
        <p:cNvGrpSpPr/>
        <p:nvPr/>
      </p:nvGrpSpPr>
      <p:grpSpPr>
        <a:xfrm>
          <a:off x="0" y="0"/>
          <a:ext cx="0" cy="0"/>
          <a:chOff x="0" y="0"/>
          <a:chExt cx="0" cy="0"/>
        </a:xfrm>
      </p:grpSpPr>
      <p:sp>
        <p:nvSpPr>
          <p:cNvPr id="173" name="Google Shape;173;p115"/>
          <p:cNvSpPr txBox="1"/>
          <p:nvPr>
            <p:ph type="ctrTitle"/>
          </p:nvPr>
        </p:nvSpPr>
        <p:spPr>
          <a:xfrm>
            <a:off x="685800" y="1958975"/>
            <a:ext cx="77724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726772"/>
              </a:buClr>
              <a:buSzPts val="3600"/>
              <a:buFont typeface="Arial"/>
              <a:buNone/>
              <a:defRPr b="1" sz="3600">
                <a:solidFill>
                  <a:srgbClr val="72677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 name="Google Shape;174;p115"/>
          <p:cNvSpPr txBox="1"/>
          <p:nvPr>
            <p:ph idx="1" type="subTitle"/>
          </p:nvPr>
        </p:nvSpPr>
        <p:spPr>
          <a:xfrm>
            <a:off x="1697465" y="3429000"/>
            <a:ext cx="6400800" cy="1752600"/>
          </a:xfrm>
          <a:prstGeom prst="rect">
            <a:avLst/>
          </a:prstGeom>
          <a:noFill/>
          <a:ln>
            <a:noFill/>
          </a:ln>
        </p:spPr>
        <p:txBody>
          <a:bodyPr anchorCtr="0" anchor="t" bIns="45700" lIns="91425" spcFirstLastPara="1" rIns="91425" wrap="square" tIns="45700">
            <a:normAutofit/>
          </a:bodyPr>
          <a:lstStyle>
            <a:lvl1pPr lvl="0" algn="ctr">
              <a:spcBef>
                <a:spcPts val="560"/>
              </a:spcBef>
              <a:spcAft>
                <a:spcPts val="0"/>
              </a:spcAft>
              <a:buSzPts val="2800"/>
              <a:buNone/>
              <a:defRPr b="1" sz="2800">
                <a:solidFill>
                  <a:srgbClr val="888888"/>
                </a:solidFill>
              </a:defRPr>
            </a:lvl1pPr>
            <a:lvl2pPr lvl="1" algn="ctr">
              <a:spcBef>
                <a:spcPts val="320"/>
              </a:spcBef>
              <a:spcAft>
                <a:spcPts val="0"/>
              </a:spcAft>
              <a:buSzPts val="1600"/>
              <a:buNone/>
              <a:defRPr>
                <a:solidFill>
                  <a:srgbClr val="888888"/>
                </a:solidFill>
              </a:defRPr>
            </a:lvl2pPr>
            <a:lvl3pPr lvl="2" algn="ctr">
              <a:spcBef>
                <a:spcPts val="280"/>
              </a:spcBef>
              <a:spcAft>
                <a:spcPts val="0"/>
              </a:spcAft>
              <a:buClr>
                <a:srgbClr val="888888"/>
              </a:buClr>
              <a:buSzPts val="1400"/>
              <a:buNone/>
              <a:defRPr>
                <a:solidFill>
                  <a:srgbClr val="888888"/>
                </a:solidFill>
              </a:defRPr>
            </a:lvl3pPr>
            <a:lvl4pPr lvl="3" algn="ctr">
              <a:spcBef>
                <a:spcPts val="240"/>
              </a:spcBef>
              <a:spcAft>
                <a:spcPts val="0"/>
              </a:spcAft>
              <a:buClr>
                <a:srgbClr val="888888"/>
              </a:buClr>
              <a:buSzPts val="1200"/>
              <a:buNone/>
              <a:defRPr>
                <a:solidFill>
                  <a:srgbClr val="888888"/>
                </a:solidFill>
              </a:defRPr>
            </a:lvl4pPr>
            <a:lvl5pPr lvl="4" algn="ctr">
              <a:spcBef>
                <a:spcPts val="240"/>
              </a:spcBef>
              <a:spcAft>
                <a:spcPts val="0"/>
              </a:spcAft>
              <a:buClr>
                <a:srgbClr val="888888"/>
              </a:buClr>
              <a:buSzPts val="12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75" name="Google Shape;175;p115"/>
          <p:cNvSpPr txBox="1"/>
          <p:nvPr>
            <p:ph idx="11" type="ftr"/>
          </p:nvPr>
        </p:nvSpPr>
        <p:spPr>
          <a:xfrm>
            <a:off x="2868415" y="6492875"/>
            <a:ext cx="3428999"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115"/>
          <p:cNvSpPr txBox="1"/>
          <p:nvPr>
            <p:ph idx="12" type="sldNum"/>
          </p:nvPr>
        </p:nvSpPr>
        <p:spPr>
          <a:xfrm>
            <a:off x="8561069" y="6470243"/>
            <a:ext cx="537725"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ido">
  <p:cSld name="1_Contenido">
    <p:spTree>
      <p:nvGrpSpPr>
        <p:cNvPr id="177" name="Shape 177"/>
        <p:cNvGrpSpPr/>
        <p:nvPr/>
      </p:nvGrpSpPr>
      <p:grpSpPr>
        <a:xfrm>
          <a:off x="0" y="0"/>
          <a:ext cx="0" cy="0"/>
          <a:chOff x="0" y="0"/>
          <a:chExt cx="0" cy="0"/>
        </a:xfrm>
      </p:grpSpPr>
      <p:sp>
        <p:nvSpPr>
          <p:cNvPr id="178" name="Google Shape;178;p11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100">
                <a:solidFill>
                  <a:srgbClr val="0C0C0C"/>
                </a:solidFill>
                <a:latin typeface="Prompt ExtraLight"/>
                <a:ea typeface="Prompt ExtraLight"/>
                <a:cs typeface="Prompt ExtraLight"/>
                <a:sym typeface="Prompt ExtraLight"/>
              </a:defRPr>
            </a:lvl1pPr>
            <a:lvl2pPr indent="0" lvl="1" marL="0" algn="r">
              <a:spcBef>
                <a:spcPts val="0"/>
              </a:spcBef>
              <a:buNone/>
              <a:defRPr sz="1100">
                <a:solidFill>
                  <a:srgbClr val="0C0C0C"/>
                </a:solidFill>
                <a:latin typeface="Prompt ExtraLight"/>
                <a:ea typeface="Prompt ExtraLight"/>
                <a:cs typeface="Prompt ExtraLight"/>
                <a:sym typeface="Prompt ExtraLight"/>
              </a:defRPr>
            </a:lvl2pPr>
            <a:lvl3pPr indent="0" lvl="2" marL="0" algn="r">
              <a:spcBef>
                <a:spcPts val="0"/>
              </a:spcBef>
              <a:buNone/>
              <a:defRPr sz="1100">
                <a:solidFill>
                  <a:srgbClr val="0C0C0C"/>
                </a:solidFill>
                <a:latin typeface="Prompt ExtraLight"/>
                <a:ea typeface="Prompt ExtraLight"/>
                <a:cs typeface="Prompt ExtraLight"/>
                <a:sym typeface="Prompt ExtraLight"/>
              </a:defRPr>
            </a:lvl3pPr>
            <a:lvl4pPr indent="0" lvl="3" marL="0" algn="r">
              <a:spcBef>
                <a:spcPts val="0"/>
              </a:spcBef>
              <a:buNone/>
              <a:defRPr sz="1100">
                <a:solidFill>
                  <a:srgbClr val="0C0C0C"/>
                </a:solidFill>
                <a:latin typeface="Prompt ExtraLight"/>
                <a:ea typeface="Prompt ExtraLight"/>
                <a:cs typeface="Prompt ExtraLight"/>
                <a:sym typeface="Prompt ExtraLight"/>
              </a:defRPr>
            </a:lvl4pPr>
            <a:lvl5pPr indent="0" lvl="4" marL="0" algn="r">
              <a:spcBef>
                <a:spcPts val="0"/>
              </a:spcBef>
              <a:buNone/>
              <a:defRPr sz="1100">
                <a:solidFill>
                  <a:srgbClr val="0C0C0C"/>
                </a:solidFill>
                <a:latin typeface="Prompt ExtraLight"/>
                <a:ea typeface="Prompt ExtraLight"/>
                <a:cs typeface="Prompt ExtraLight"/>
                <a:sym typeface="Prompt ExtraLight"/>
              </a:defRPr>
            </a:lvl5pPr>
            <a:lvl6pPr indent="0" lvl="5" marL="0" algn="r">
              <a:spcBef>
                <a:spcPts val="0"/>
              </a:spcBef>
              <a:buNone/>
              <a:defRPr sz="1100">
                <a:solidFill>
                  <a:srgbClr val="0C0C0C"/>
                </a:solidFill>
                <a:latin typeface="Prompt ExtraLight"/>
                <a:ea typeface="Prompt ExtraLight"/>
                <a:cs typeface="Prompt ExtraLight"/>
                <a:sym typeface="Prompt ExtraLight"/>
              </a:defRPr>
            </a:lvl6pPr>
            <a:lvl7pPr indent="0" lvl="6" marL="0" algn="r">
              <a:spcBef>
                <a:spcPts val="0"/>
              </a:spcBef>
              <a:buNone/>
              <a:defRPr sz="1100">
                <a:solidFill>
                  <a:srgbClr val="0C0C0C"/>
                </a:solidFill>
                <a:latin typeface="Prompt ExtraLight"/>
                <a:ea typeface="Prompt ExtraLight"/>
                <a:cs typeface="Prompt ExtraLight"/>
                <a:sym typeface="Prompt ExtraLight"/>
              </a:defRPr>
            </a:lvl7pPr>
            <a:lvl8pPr indent="0" lvl="7" marL="0" algn="r">
              <a:spcBef>
                <a:spcPts val="0"/>
              </a:spcBef>
              <a:buNone/>
              <a:defRPr sz="1100">
                <a:solidFill>
                  <a:srgbClr val="0C0C0C"/>
                </a:solidFill>
                <a:latin typeface="Prompt ExtraLight"/>
                <a:ea typeface="Prompt ExtraLight"/>
                <a:cs typeface="Prompt ExtraLight"/>
                <a:sym typeface="Prompt ExtraLight"/>
              </a:defRPr>
            </a:lvl8pPr>
            <a:lvl9pPr indent="0" lvl="8" marL="0" algn="r">
              <a:spcBef>
                <a:spcPts val="0"/>
              </a:spcBef>
              <a:buNone/>
              <a:defRPr sz="110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79" name="Google Shape;179;p117"/>
          <p:cNvSpPr txBox="1"/>
          <p:nvPr>
            <p:ph type="title"/>
          </p:nvPr>
        </p:nvSpPr>
        <p:spPr>
          <a:xfrm>
            <a:off x="245782" y="3132947"/>
            <a:ext cx="5303371" cy="592106"/>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59347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11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ntenido">
  <p:cSld name="2_Contenido">
    <p:spTree>
      <p:nvGrpSpPr>
        <p:cNvPr id="35" name="Shape 35"/>
        <p:cNvGrpSpPr/>
        <p:nvPr/>
      </p:nvGrpSpPr>
      <p:grpSpPr>
        <a:xfrm>
          <a:off x="0" y="0"/>
          <a:ext cx="0" cy="0"/>
          <a:chOff x="0" y="0"/>
          <a:chExt cx="0" cy="0"/>
        </a:xfrm>
      </p:grpSpPr>
      <p:sp>
        <p:nvSpPr>
          <p:cNvPr id="36" name="Google Shape;36;p11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100">
                <a:solidFill>
                  <a:srgbClr val="0C0C0C"/>
                </a:solidFill>
                <a:latin typeface="Prompt ExtraLight"/>
                <a:ea typeface="Prompt ExtraLight"/>
                <a:cs typeface="Prompt ExtraLight"/>
                <a:sym typeface="Prompt ExtraLight"/>
              </a:defRPr>
            </a:lvl1pPr>
            <a:lvl2pPr indent="0" lvl="1" marL="0" algn="r">
              <a:spcBef>
                <a:spcPts val="0"/>
              </a:spcBef>
              <a:buNone/>
              <a:defRPr sz="1100">
                <a:solidFill>
                  <a:srgbClr val="0C0C0C"/>
                </a:solidFill>
                <a:latin typeface="Prompt ExtraLight"/>
                <a:ea typeface="Prompt ExtraLight"/>
                <a:cs typeface="Prompt ExtraLight"/>
                <a:sym typeface="Prompt ExtraLight"/>
              </a:defRPr>
            </a:lvl2pPr>
            <a:lvl3pPr indent="0" lvl="2" marL="0" algn="r">
              <a:spcBef>
                <a:spcPts val="0"/>
              </a:spcBef>
              <a:buNone/>
              <a:defRPr sz="1100">
                <a:solidFill>
                  <a:srgbClr val="0C0C0C"/>
                </a:solidFill>
                <a:latin typeface="Prompt ExtraLight"/>
                <a:ea typeface="Prompt ExtraLight"/>
                <a:cs typeface="Prompt ExtraLight"/>
                <a:sym typeface="Prompt ExtraLight"/>
              </a:defRPr>
            </a:lvl3pPr>
            <a:lvl4pPr indent="0" lvl="3" marL="0" algn="r">
              <a:spcBef>
                <a:spcPts val="0"/>
              </a:spcBef>
              <a:buNone/>
              <a:defRPr sz="1100">
                <a:solidFill>
                  <a:srgbClr val="0C0C0C"/>
                </a:solidFill>
                <a:latin typeface="Prompt ExtraLight"/>
                <a:ea typeface="Prompt ExtraLight"/>
                <a:cs typeface="Prompt ExtraLight"/>
                <a:sym typeface="Prompt ExtraLight"/>
              </a:defRPr>
            </a:lvl4pPr>
            <a:lvl5pPr indent="0" lvl="4" marL="0" algn="r">
              <a:spcBef>
                <a:spcPts val="0"/>
              </a:spcBef>
              <a:buNone/>
              <a:defRPr sz="1100">
                <a:solidFill>
                  <a:srgbClr val="0C0C0C"/>
                </a:solidFill>
                <a:latin typeface="Prompt ExtraLight"/>
                <a:ea typeface="Prompt ExtraLight"/>
                <a:cs typeface="Prompt ExtraLight"/>
                <a:sym typeface="Prompt ExtraLight"/>
              </a:defRPr>
            </a:lvl5pPr>
            <a:lvl6pPr indent="0" lvl="5" marL="0" algn="r">
              <a:spcBef>
                <a:spcPts val="0"/>
              </a:spcBef>
              <a:buNone/>
              <a:defRPr sz="1100">
                <a:solidFill>
                  <a:srgbClr val="0C0C0C"/>
                </a:solidFill>
                <a:latin typeface="Prompt ExtraLight"/>
                <a:ea typeface="Prompt ExtraLight"/>
                <a:cs typeface="Prompt ExtraLight"/>
                <a:sym typeface="Prompt ExtraLight"/>
              </a:defRPr>
            </a:lvl6pPr>
            <a:lvl7pPr indent="0" lvl="6" marL="0" algn="r">
              <a:spcBef>
                <a:spcPts val="0"/>
              </a:spcBef>
              <a:buNone/>
              <a:defRPr sz="1100">
                <a:solidFill>
                  <a:srgbClr val="0C0C0C"/>
                </a:solidFill>
                <a:latin typeface="Prompt ExtraLight"/>
                <a:ea typeface="Prompt ExtraLight"/>
                <a:cs typeface="Prompt ExtraLight"/>
                <a:sym typeface="Prompt ExtraLight"/>
              </a:defRPr>
            </a:lvl7pPr>
            <a:lvl8pPr indent="0" lvl="7" marL="0" algn="r">
              <a:spcBef>
                <a:spcPts val="0"/>
              </a:spcBef>
              <a:buNone/>
              <a:defRPr sz="1100">
                <a:solidFill>
                  <a:srgbClr val="0C0C0C"/>
                </a:solidFill>
                <a:latin typeface="Prompt ExtraLight"/>
                <a:ea typeface="Prompt ExtraLight"/>
                <a:cs typeface="Prompt ExtraLight"/>
                <a:sym typeface="Prompt ExtraLight"/>
              </a:defRPr>
            </a:lvl8pPr>
            <a:lvl9pPr indent="0" lvl="8" marL="0" algn="r">
              <a:spcBef>
                <a:spcPts val="0"/>
              </a:spcBef>
              <a:buNone/>
              <a:defRPr sz="1100">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37" name="Google Shape;37;p110"/>
          <p:cNvSpPr txBox="1"/>
          <p:nvPr>
            <p:ph type="title"/>
          </p:nvPr>
        </p:nvSpPr>
        <p:spPr>
          <a:xfrm>
            <a:off x="245782" y="3132947"/>
            <a:ext cx="5303371" cy="59210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1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9" name="Shape 39"/>
        <p:cNvGrpSpPr/>
        <p:nvPr/>
      </p:nvGrpSpPr>
      <p:grpSpPr>
        <a:xfrm>
          <a:off x="0" y="0"/>
          <a:ext cx="0" cy="0"/>
          <a:chOff x="0" y="0"/>
          <a:chExt cx="0" cy="0"/>
        </a:xfrm>
      </p:grpSpPr>
      <p:sp>
        <p:nvSpPr>
          <p:cNvPr id="40" name="Google Shape;40;p116"/>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116"/>
          <p:cNvSpPr txBox="1"/>
          <p:nvPr>
            <p:ph idx="1" type="body"/>
          </p:nvPr>
        </p:nvSpPr>
        <p:spPr>
          <a:xfrm>
            <a:off x="434338" y="106432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SzPts val="1800"/>
              <a:buChar char="▪"/>
              <a:defRPr/>
            </a:lvl1pPr>
            <a:lvl2pPr indent="-342900" lvl="1" marL="914400" algn="l">
              <a:lnSpc>
                <a:spcPct val="90000"/>
              </a:lnSpc>
              <a:spcBef>
                <a:spcPts val="500"/>
              </a:spcBef>
              <a:spcAft>
                <a:spcPts val="0"/>
              </a:spcAft>
              <a:buSzPts val="1800"/>
              <a:buChar char="-"/>
              <a:defRPr/>
            </a:lvl2pPr>
            <a:lvl3pPr indent="-342900" lvl="2" marL="1371600" algn="l">
              <a:lnSpc>
                <a:spcPct val="90000"/>
              </a:lnSpc>
              <a:spcBef>
                <a:spcPts val="500"/>
              </a:spcBef>
              <a:spcAft>
                <a:spcPts val="0"/>
              </a:spcAft>
              <a:buSzPts val="1800"/>
              <a:buChar char="•"/>
              <a:defRPr/>
            </a:lvl3pPr>
            <a:lvl4pPr indent="-342900" lvl="3" marL="1828800" algn="l">
              <a:lnSpc>
                <a:spcPct val="90000"/>
              </a:lnSpc>
              <a:spcBef>
                <a:spcPts val="500"/>
              </a:spcBef>
              <a:spcAft>
                <a:spcPts val="0"/>
              </a:spcAft>
              <a:buSzPts val="1800"/>
              <a:buChar char="‒"/>
              <a:defRPr/>
            </a:lvl4pPr>
            <a:lvl5pPr indent="-342900" lvl="4" marL="2286000" algn="l">
              <a:lnSpc>
                <a:spcPct val="90000"/>
              </a:lnSpc>
              <a:spcBef>
                <a:spcPts val="500"/>
              </a:spcBef>
              <a:spcAft>
                <a:spcPts val="0"/>
              </a:spcAft>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16"/>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Prompt ExtraLight"/>
                <a:ea typeface="Prompt ExtraLight"/>
                <a:cs typeface="Prompt ExtraLight"/>
                <a:sym typeface="Prompt ExtraLight"/>
              </a:defRPr>
            </a:lvl1pPr>
            <a:lvl2pPr lvl="1"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2pPr>
            <a:lvl3pPr lvl="2"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3pPr>
            <a:lvl4pPr lvl="3"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4pPr>
            <a:lvl5pPr lvl="4"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5pPr>
            <a:lvl6pPr lvl="5"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6pPr>
            <a:lvl7pPr lvl="6"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7pPr>
            <a:lvl8pPr lvl="7"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8pPr>
            <a:lvl9pPr lvl="8"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9pPr>
          </a:lstStyle>
          <a:p/>
        </p:txBody>
      </p:sp>
      <p:sp>
        <p:nvSpPr>
          <p:cNvPr id="43" name="Google Shape;43;p116"/>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16"/>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45" name="Shape 45"/>
        <p:cNvGrpSpPr/>
        <p:nvPr/>
      </p:nvGrpSpPr>
      <p:grpSpPr>
        <a:xfrm>
          <a:off x="0" y="0"/>
          <a:ext cx="0" cy="0"/>
          <a:chOff x="0" y="0"/>
          <a:chExt cx="0" cy="0"/>
        </a:xfrm>
      </p:grpSpPr>
      <p:sp>
        <p:nvSpPr>
          <p:cNvPr id="46" name="Google Shape;46;p118"/>
          <p:cNvSpPr txBox="1"/>
          <p:nvPr>
            <p:ph type="ctrTitle"/>
          </p:nvPr>
        </p:nvSpPr>
        <p:spPr>
          <a:xfrm>
            <a:off x="685800" y="1958975"/>
            <a:ext cx="7772400" cy="1470025"/>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726772"/>
              </a:buClr>
              <a:buSzPts val="3600"/>
              <a:buFont typeface="Arial"/>
              <a:buNone/>
              <a:defRPr b="1" sz="3600">
                <a:solidFill>
                  <a:srgbClr val="72677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18"/>
          <p:cNvSpPr txBox="1"/>
          <p:nvPr>
            <p:ph idx="1" type="subTitle"/>
          </p:nvPr>
        </p:nvSpPr>
        <p:spPr>
          <a:xfrm>
            <a:off x="1697465" y="3429000"/>
            <a:ext cx="6400800" cy="1752600"/>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SzPts val="2800"/>
              <a:buNone/>
              <a:defRPr b="1" sz="2800">
                <a:solidFill>
                  <a:srgbClr val="888888"/>
                </a:solidFill>
              </a:defRPr>
            </a:lvl1pPr>
            <a:lvl2pPr lvl="1" algn="ctr">
              <a:lnSpc>
                <a:spcPct val="90000"/>
              </a:lnSpc>
              <a:spcBef>
                <a:spcPts val="500"/>
              </a:spcBef>
              <a:spcAft>
                <a:spcPts val="0"/>
              </a:spcAft>
              <a:buSzPts val="1800"/>
              <a:buNone/>
              <a:defRPr>
                <a:solidFill>
                  <a:srgbClr val="888888"/>
                </a:solidFill>
              </a:defRPr>
            </a:lvl2pPr>
            <a:lvl3pPr lvl="2" algn="ctr">
              <a:lnSpc>
                <a:spcPct val="90000"/>
              </a:lnSpc>
              <a:spcBef>
                <a:spcPts val="500"/>
              </a:spcBef>
              <a:spcAft>
                <a:spcPts val="0"/>
              </a:spcAft>
              <a:buSzPts val="1600"/>
              <a:buNone/>
              <a:defRPr>
                <a:solidFill>
                  <a:srgbClr val="888888"/>
                </a:solidFill>
              </a:defRPr>
            </a:lvl3pPr>
            <a:lvl4pPr lvl="3" algn="ctr">
              <a:lnSpc>
                <a:spcPct val="90000"/>
              </a:lnSpc>
              <a:spcBef>
                <a:spcPts val="500"/>
              </a:spcBef>
              <a:spcAft>
                <a:spcPts val="0"/>
              </a:spcAft>
              <a:buSzPts val="1400"/>
              <a:buNone/>
              <a:defRPr>
                <a:solidFill>
                  <a:srgbClr val="888888"/>
                </a:solidFill>
              </a:defRPr>
            </a:lvl4pPr>
            <a:lvl5pPr lvl="4" algn="ctr">
              <a:lnSpc>
                <a:spcPct val="90000"/>
              </a:lnSpc>
              <a:spcBef>
                <a:spcPts val="500"/>
              </a:spcBef>
              <a:spcAft>
                <a:spcPts val="0"/>
              </a:spcAft>
              <a:buSzPts val="1400"/>
              <a:buNone/>
              <a:defRPr>
                <a:solidFill>
                  <a:srgbClr val="888888"/>
                </a:solidFill>
              </a:defRPr>
            </a:lvl5pPr>
            <a:lvl6pPr lvl="5" algn="ctr">
              <a:lnSpc>
                <a:spcPct val="90000"/>
              </a:lnSpc>
              <a:spcBef>
                <a:spcPts val="500"/>
              </a:spcBef>
              <a:spcAft>
                <a:spcPts val="0"/>
              </a:spcAft>
              <a:buClr>
                <a:srgbClr val="888888"/>
              </a:buClr>
              <a:buSzPts val="1800"/>
              <a:buNone/>
              <a:defRPr>
                <a:solidFill>
                  <a:srgbClr val="888888"/>
                </a:solidFill>
              </a:defRPr>
            </a:lvl6pPr>
            <a:lvl7pPr lvl="6" algn="ctr">
              <a:lnSpc>
                <a:spcPct val="90000"/>
              </a:lnSpc>
              <a:spcBef>
                <a:spcPts val="500"/>
              </a:spcBef>
              <a:spcAft>
                <a:spcPts val="0"/>
              </a:spcAft>
              <a:buClr>
                <a:srgbClr val="888888"/>
              </a:buClr>
              <a:buSzPts val="1800"/>
              <a:buNone/>
              <a:defRPr>
                <a:solidFill>
                  <a:srgbClr val="888888"/>
                </a:solidFill>
              </a:defRPr>
            </a:lvl7pPr>
            <a:lvl8pPr lvl="7" algn="ctr">
              <a:lnSpc>
                <a:spcPct val="90000"/>
              </a:lnSpc>
              <a:spcBef>
                <a:spcPts val="500"/>
              </a:spcBef>
              <a:spcAft>
                <a:spcPts val="0"/>
              </a:spcAft>
              <a:buClr>
                <a:srgbClr val="888888"/>
              </a:buClr>
              <a:buSzPts val="1800"/>
              <a:buNone/>
              <a:defRPr>
                <a:solidFill>
                  <a:srgbClr val="888888"/>
                </a:solidFill>
              </a:defRPr>
            </a:lvl8pPr>
            <a:lvl9pPr lvl="8" algn="ctr">
              <a:lnSpc>
                <a:spcPct val="90000"/>
              </a:lnSpc>
              <a:spcBef>
                <a:spcPts val="500"/>
              </a:spcBef>
              <a:spcAft>
                <a:spcPts val="0"/>
              </a:spcAft>
              <a:buClr>
                <a:srgbClr val="888888"/>
              </a:buClr>
              <a:buSzPts val="1800"/>
              <a:buNone/>
              <a:defRPr>
                <a:solidFill>
                  <a:srgbClr val="888888"/>
                </a:solidFill>
              </a:defRPr>
            </a:lvl9pPr>
          </a:lstStyle>
          <a:p/>
        </p:txBody>
      </p:sp>
      <p:sp>
        <p:nvSpPr>
          <p:cNvPr id="48" name="Google Shape;48;p118"/>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18"/>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p:cSld name="Contenido">
    <p:spTree>
      <p:nvGrpSpPr>
        <p:cNvPr id="58" name="Shape 58"/>
        <p:cNvGrpSpPr/>
        <p:nvPr/>
      </p:nvGrpSpPr>
      <p:grpSpPr>
        <a:xfrm>
          <a:off x="0" y="0"/>
          <a:ext cx="0" cy="0"/>
          <a:chOff x="0" y="0"/>
          <a:chExt cx="0" cy="0"/>
        </a:xfrm>
      </p:grpSpPr>
      <p:sp>
        <p:nvSpPr>
          <p:cNvPr id="59" name="Google Shape;59;p10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100" u="none" cap="none" strike="noStrike">
                <a:solidFill>
                  <a:srgbClr val="0C0C0C"/>
                </a:solidFill>
                <a:latin typeface="Prompt ExtraLight"/>
                <a:ea typeface="Prompt ExtraLight"/>
                <a:cs typeface="Prompt ExtraLight"/>
                <a:sym typeface="Prompt ExtraLight"/>
              </a:defRPr>
            </a:lvl1pPr>
            <a:lvl2pPr indent="0" lvl="1" marL="0" algn="r">
              <a:spcBef>
                <a:spcPts val="0"/>
              </a:spcBef>
              <a:buNone/>
              <a:defRPr b="0" i="0" sz="1100" u="none" cap="none" strike="noStrike">
                <a:solidFill>
                  <a:srgbClr val="0C0C0C"/>
                </a:solidFill>
                <a:latin typeface="Prompt ExtraLight"/>
                <a:ea typeface="Prompt ExtraLight"/>
                <a:cs typeface="Prompt ExtraLight"/>
                <a:sym typeface="Prompt ExtraLight"/>
              </a:defRPr>
            </a:lvl2pPr>
            <a:lvl3pPr indent="0" lvl="2" marL="0" algn="r">
              <a:spcBef>
                <a:spcPts val="0"/>
              </a:spcBef>
              <a:buNone/>
              <a:defRPr b="0" i="0" sz="1100" u="none" cap="none" strike="noStrike">
                <a:solidFill>
                  <a:srgbClr val="0C0C0C"/>
                </a:solidFill>
                <a:latin typeface="Prompt ExtraLight"/>
                <a:ea typeface="Prompt ExtraLight"/>
                <a:cs typeface="Prompt ExtraLight"/>
                <a:sym typeface="Prompt ExtraLight"/>
              </a:defRPr>
            </a:lvl3pPr>
            <a:lvl4pPr indent="0" lvl="3" marL="0" algn="r">
              <a:spcBef>
                <a:spcPts val="0"/>
              </a:spcBef>
              <a:buNone/>
              <a:defRPr b="0" i="0" sz="1100" u="none" cap="none" strike="noStrike">
                <a:solidFill>
                  <a:srgbClr val="0C0C0C"/>
                </a:solidFill>
                <a:latin typeface="Prompt ExtraLight"/>
                <a:ea typeface="Prompt ExtraLight"/>
                <a:cs typeface="Prompt ExtraLight"/>
                <a:sym typeface="Prompt ExtraLight"/>
              </a:defRPr>
            </a:lvl4pPr>
            <a:lvl5pPr indent="0" lvl="4" marL="0" algn="r">
              <a:spcBef>
                <a:spcPts val="0"/>
              </a:spcBef>
              <a:buNone/>
              <a:defRPr b="0" i="0" sz="1100" u="none" cap="none" strike="noStrike">
                <a:solidFill>
                  <a:srgbClr val="0C0C0C"/>
                </a:solidFill>
                <a:latin typeface="Prompt ExtraLight"/>
                <a:ea typeface="Prompt ExtraLight"/>
                <a:cs typeface="Prompt ExtraLight"/>
                <a:sym typeface="Prompt ExtraLight"/>
              </a:defRPr>
            </a:lvl5pPr>
            <a:lvl6pPr indent="0" lvl="5" marL="0" algn="r">
              <a:spcBef>
                <a:spcPts val="0"/>
              </a:spcBef>
              <a:buNone/>
              <a:defRPr b="0" i="0" sz="1100" u="none" cap="none" strike="noStrike">
                <a:solidFill>
                  <a:srgbClr val="0C0C0C"/>
                </a:solidFill>
                <a:latin typeface="Prompt ExtraLight"/>
                <a:ea typeface="Prompt ExtraLight"/>
                <a:cs typeface="Prompt ExtraLight"/>
                <a:sym typeface="Prompt ExtraLight"/>
              </a:defRPr>
            </a:lvl6pPr>
            <a:lvl7pPr indent="0" lvl="6" marL="0" algn="r">
              <a:spcBef>
                <a:spcPts val="0"/>
              </a:spcBef>
              <a:buNone/>
              <a:defRPr b="0" i="0" sz="1100" u="none" cap="none" strike="noStrike">
                <a:solidFill>
                  <a:srgbClr val="0C0C0C"/>
                </a:solidFill>
                <a:latin typeface="Prompt ExtraLight"/>
                <a:ea typeface="Prompt ExtraLight"/>
                <a:cs typeface="Prompt ExtraLight"/>
                <a:sym typeface="Prompt ExtraLight"/>
              </a:defRPr>
            </a:lvl7pPr>
            <a:lvl8pPr indent="0" lvl="7" marL="0" algn="r">
              <a:spcBef>
                <a:spcPts val="0"/>
              </a:spcBef>
              <a:buNone/>
              <a:defRPr b="0" i="0" sz="1100" u="none" cap="none" strike="noStrike">
                <a:solidFill>
                  <a:srgbClr val="0C0C0C"/>
                </a:solidFill>
                <a:latin typeface="Prompt ExtraLight"/>
                <a:ea typeface="Prompt ExtraLight"/>
                <a:cs typeface="Prompt ExtraLight"/>
                <a:sym typeface="Prompt ExtraLight"/>
              </a:defRPr>
            </a:lvl8pPr>
            <a:lvl9pPr indent="0" lvl="8" marL="0" algn="r">
              <a:spcBef>
                <a:spcPts val="0"/>
              </a:spcBef>
              <a:buNone/>
              <a:defRPr b="0" i="0" sz="1100" u="none" cap="none" strike="noStrike">
                <a:solidFill>
                  <a:srgbClr val="0C0C0C"/>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60" name="Google Shape;60;p107"/>
          <p:cNvSpPr txBox="1"/>
          <p:nvPr>
            <p:ph type="title"/>
          </p:nvPr>
        </p:nvSpPr>
        <p:spPr>
          <a:xfrm>
            <a:off x="245782" y="3132947"/>
            <a:ext cx="5303371" cy="592106"/>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864EA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10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700">
                <a:solidFill>
                  <a:srgbClr val="0C0C0C"/>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ido">
  <p:cSld name="18_Contenido">
    <p:spTree>
      <p:nvGrpSpPr>
        <p:cNvPr id="62" name="Shape 62"/>
        <p:cNvGrpSpPr/>
        <p:nvPr/>
      </p:nvGrpSpPr>
      <p:grpSpPr>
        <a:xfrm>
          <a:off x="0" y="0"/>
          <a:ext cx="0" cy="0"/>
          <a:chOff x="0" y="0"/>
          <a:chExt cx="0" cy="0"/>
        </a:xfrm>
      </p:grpSpPr>
      <p:sp>
        <p:nvSpPr>
          <p:cNvPr id="63" name="Google Shape;63;p111"/>
          <p:cNvSpPr txBox="1"/>
          <p:nvPr>
            <p:ph idx="1" type="body"/>
          </p:nvPr>
        </p:nvSpPr>
        <p:spPr>
          <a:xfrm>
            <a:off x="580768" y="787400"/>
            <a:ext cx="7154562" cy="4191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593470"/>
              </a:buClr>
              <a:buSzPts val="2400"/>
              <a:buFont typeface="Noto Sans Symbols"/>
              <a:buNone/>
              <a:defRPr b="1" i="0" sz="2400" u="none" cap="none" strike="noStrike">
                <a:solidFill>
                  <a:srgbClr val="0C0C0C"/>
                </a:solidFill>
                <a:latin typeface="Arial"/>
                <a:ea typeface="Arial"/>
                <a:cs typeface="Arial"/>
                <a:sym typeface="Arial"/>
              </a:defRPr>
            </a:lvl1pPr>
            <a:lvl2pPr indent="-330200" lvl="1" marL="914400" marR="0" rtl="0" algn="l">
              <a:lnSpc>
                <a:spcPct val="90000"/>
              </a:lnSpc>
              <a:spcBef>
                <a:spcPts val="500"/>
              </a:spcBef>
              <a:spcAft>
                <a:spcPts val="0"/>
              </a:spcAft>
              <a:buClr>
                <a:srgbClr val="593470"/>
              </a:buClr>
              <a:buSzPts val="1600"/>
              <a:buFont typeface="Prompt ExtraLight"/>
              <a:buChar char="-"/>
              <a:defRPr b="1" i="0" sz="1600" u="none" cap="none" strike="noStrike">
                <a:solidFill>
                  <a:srgbClr val="6E56A0"/>
                </a:solidFill>
                <a:latin typeface="Century Gothic"/>
                <a:ea typeface="Century Gothic"/>
                <a:cs typeface="Century Gothic"/>
                <a:sym typeface="Century Gothic"/>
              </a:defRPr>
            </a:lvl2pPr>
            <a:lvl3pPr indent="-330200" lvl="2" marL="1371600" marR="0" rtl="0" algn="l">
              <a:lnSpc>
                <a:spcPct val="90000"/>
              </a:lnSpc>
              <a:spcBef>
                <a:spcPts val="500"/>
              </a:spcBef>
              <a:spcAft>
                <a:spcPts val="0"/>
              </a:spcAft>
              <a:buClr>
                <a:srgbClr val="864EA9"/>
              </a:buClr>
              <a:buSzPts val="1600"/>
              <a:buFont typeface="Arial"/>
              <a:buChar char="•"/>
              <a:defRPr b="1" i="0" sz="1600" u="none" cap="none" strike="noStrike">
                <a:solidFill>
                  <a:srgbClr val="6E56A0"/>
                </a:solidFill>
                <a:latin typeface="Century Gothic"/>
                <a:ea typeface="Century Gothic"/>
                <a:cs typeface="Century Gothic"/>
                <a:sym typeface="Century Gothic"/>
              </a:defRPr>
            </a:lvl3pPr>
            <a:lvl4pPr indent="-330200" lvl="3" marL="1828800" marR="0" rtl="0" algn="l">
              <a:lnSpc>
                <a:spcPct val="90000"/>
              </a:lnSpc>
              <a:spcBef>
                <a:spcPts val="500"/>
              </a:spcBef>
              <a:spcAft>
                <a:spcPts val="0"/>
              </a:spcAft>
              <a:buClr>
                <a:srgbClr val="6E56A0"/>
              </a:buClr>
              <a:buSzPts val="1600"/>
              <a:buFont typeface="Prompt ExtraLight"/>
              <a:buChar char="‒"/>
              <a:defRPr b="1" i="0" sz="1600" u="none" cap="none" strike="noStrike">
                <a:solidFill>
                  <a:srgbClr val="6E56A0"/>
                </a:solidFill>
                <a:latin typeface="Century Gothic"/>
                <a:ea typeface="Century Gothic"/>
                <a:cs typeface="Century Gothic"/>
                <a:sym typeface="Century Gothic"/>
              </a:defRPr>
            </a:lvl4pPr>
            <a:lvl5pPr indent="-330200" lvl="4" marL="2286000" marR="0" rtl="0" algn="l">
              <a:lnSpc>
                <a:spcPct val="90000"/>
              </a:lnSpc>
              <a:spcBef>
                <a:spcPts val="500"/>
              </a:spcBef>
              <a:spcAft>
                <a:spcPts val="0"/>
              </a:spcAft>
              <a:buClr>
                <a:srgbClr val="6E56A0"/>
              </a:buClr>
              <a:buSzPts val="1600"/>
              <a:buFont typeface="Prompt ExtraLight"/>
              <a:buChar char="»"/>
              <a:defRPr b="1" i="0" sz="1600" u="none" cap="none" strike="noStrike">
                <a:solidFill>
                  <a:srgbClr val="6E56A0"/>
                </a:solidFill>
                <a:latin typeface="Century Gothic"/>
                <a:ea typeface="Century Gothic"/>
                <a:cs typeface="Century Gothic"/>
                <a:sym typeface="Century Gothic"/>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
        <p:nvSpPr>
          <p:cNvPr id="64" name="Google Shape;64;p111"/>
          <p:cNvSpPr txBox="1"/>
          <p:nvPr>
            <p:ph idx="2" type="body"/>
          </p:nvPr>
        </p:nvSpPr>
        <p:spPr>
          <a:xfrm>
            <a:off x="580768" y="1470454"/>
            <a:ext cx="8106032" cy="4713759"/>
          </a:xfrm>
          <a:prstGeom prst="rect">
            <a:avLst/>
          </a:prstGeom>
          <a:noFill/>
          <a:ln>
            <a:noFill/>
          </a:ln>
        </p:spPr>
        <p:txBody>
          <a:bodyPr anchorCtr="0" anchor="t" bIns="45700" lIns="91425" spcFirstLastPara="1" rIns="91425" wrap="square" tIns="45700">
            <a:noAutofit/>
          </a:bodyPr>
          <a:lstStyle>
            <a:lvl1pPr indent="-228600" lvl="0" marL="457200" marR="0" rtl="0" algn="just">
              <a:lnSpc>
                <a:spcPct val="90000"/>
              </a:lnSpc>
              <a:spcBef>
                <a:spcPts val="1000"/>
              </a:spcBef>
              <a:spcAft>
                <a:spcPts val="0"/>
              </a:spcAft>
              <a:buClr>
                <a:srgbClr val="593470"/>
              </a:buClr>
              <a:buSzPts val="1800"/>
              <a:buFont typeface="Noto Sans Symbols"/>
              <a:buNone/>
              <a:defRPr b="0" i="0" sz="1800" u="none" cap="none" strike="noStrike">
                <a:solidFill>
                  <a:srgbClr val="0C0C0C"/>
                </a:solidFill>
                <a:latin typeface="Prompt ExtraLight"/>
                <a:ea typeface="Prompt ExtraLight"/>
                <a:cs typeface="Prompt ExtraLight"/>
                <a:sym typeface="Prompt ExtraLight"/>
              </a:defRPr>
            </a:lvl1pPr>
            <a:lvl2pPr indent="-342900" lvl="1" marL="914400" marR="0" rtl="0" algn="just">
              <a:lnSpc>
                <a:spcPct val="90000"/>
              </a:lnSpc>
              <a:spcBef>
                <a:spcPts val="500"/>
              </a:spcBef>
              <a:spcAft>
                <a:spcPts val="0"/>
              </a:spcAft>
              <a:buClr>
                <a:srgbClr val="593470"/>
              </a:buClr>
              <a:buSzPts val="1800"/>
              <a:buFont typeface="Prompt ExtraLight"/>
              <a:buChar char="•"/>
              <a:defRPr b="0" i="0" sz="1800" u="none" cap="none" strike="noStrike">
                <a:solidFill>
                  <a:srgbClr val="0C0C0C"/>
                </a:solidFill>
                <a:latin typeface="Prompt ExtraLight"/>
                <a:ea typeface="Prompt ExtraLight"/>
                <a:cs typeface="Prompt ExtraLight"/>
                <a:sym typeface="Prompt ExtraLight"/>
              </a:defRPr>
            </a:lvl2pPr>
            <a:lvl3pPr indent="-342900" lvl="2" marL="1371600" marR="0" rtl="0" algn="just">
              <a:lnSpc>
                <a:spcPct val="90000"/>
              </a:lnSpc>
              <a:spcBef>
                <a:spcPts val="500"/>
              </a:spcBef>
              <a:spcAft>
                <a:spcPts val="0"/>
              </a:spcAft>
              <a:buClr>
                <a:srgbClr val="864EA9"/>
              </a:buClr>
              <a:buSzPts val="1800"/>
              <a:buFont typeface="Arial"/>
              <a:buChar char="•"/>
              <a:defRPr b="0" i="0" sz="1800" u="none" cap="none" strike="noStrike">
                <a:solidFill>
                  <a:srgbClr val="0C0C0C"/>
                </a:solidFill>
                <a:latin typeface="Prompt ExtraLight"/>
                <a:ea typeface="Prompt ExtraLight"/>
                <a:cs typeface="Prompt ExtraLight"/>
                <a:sym typeface="Prompt ExtraLight"/>
              </a:defRPr>
            </a:lvl3pPr>
            <a:lvl4pPr indent="-342900" lvl="3" marL="1828800" marR="0" rtl="0" algn="just">
              <a:lnSpc>
                <a:spcPct val="90000"/>
              </a:lnSpc>
              <a:spcBef>
                <a:spcPts val="500"/>
              </a:spcBef>
              <a:spcAft>
                <a:spcPts val="0"/>
              </a:spcAft>
              <a:buClr>
                <a:srgbClr val="6E56A0"/>
              </a:buClr>
              <a:buSzPts val="1800"/>
              <a:buFont typeface="Prompt ExtraLight"/>
              <a:buChar char="•"/>
              <a:defRPr b="0" i="0" sz="1800" u="none" cap="none" strike="noStrike">
                <a:solidFill>
                  <a:srgbClr val="0C0C0C"/>
                </a:solidFill>
                <a:latin typeface="Prompt ExtraLight"/>
                <a:ea typeface="Prompt ExtraLight"/>
                <a:cs typeface="Prompt ExtraLight"/>
                <a:sym typeface="Prompt ExtraLight"/>
              </a:defRPr>
            </a:lvl4pPr>
            <a:lvl5pPr indent="-342900" lvl="4" marL="2286000" marR="0" rtl="0" algn="just">
              <a:lnSpc>
                <a:spcPct val="90000"/>
              </a:lnSpc>
              <a:spcBef>
                <a:spcPts val="500"/>
              </a:spcBef>
              <a:spcAft>
                <a:spcPts val="0"/>
              </a:spcAft>
              <a:buClr>
                <a:srgbClr val="6E56A0"/>
              </a:buClr>
              <a:buSzPts val="1800"/>
              <a:buFont typeface="Prompt ExtraLight"/>
              <a:buChar char="•"/>
              <a:defRPr b="0" i="0" sz="1800" u="none" cap="none" strike="noStrike">
                <a:solidFill>
                  <a:srgbClr val="0C0C0C"/>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sp>
        <p:nvSpPr>
          <p:cNvPr id="65" name="Google Shape;65;p1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1pPr>
            <a:lvl2pPr indent="0" lvl="1"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2pPr>
            <a:lvl3pPr indent="0" lvl="2"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3pPr>
            <a:lvl4pPr indent="0" lvl="3"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4pPr>
            <a:lvl5pPr indent="0" lvl="4"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5pPr>
            <a:lvl6pPr indent="0" lvl="5"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6pPr>
            <a:lvl7pPr indent="0" lvl="6"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7pPr>
            <a:lvl8pPr indent="0" lvl="7"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8pPr>
            <a:lvl9pPr indent="0" lvl="8" marL="0" marR="0" algn="r">
              <a:spcBef>
                <a:spcPts val="0"/>
              </a:spcBef>
              <a:spcAft>
                <a:spcPts val="0"/>
              </a:spcAft>
              <a:buClr>
                <a:srgbClr val="888888"/>
              </a:buClr>
              <a:buSzPts val="1200"/>
              <a:buFont typeface="Prompt ExtraLight"/>
              <a:buNone/>
              <a:defRPr b="0" i="0" sz="1200" u="none" cap="none" strike="noStrike">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6" name="Shape 66"/>
        <p:cNvGrpSpPr/>
        <p:nvPr/>
      </p:nvGrpSpPr>
      <p:grpSpPr>
        <a:xfrm>
          <a:off x="0" y="0"/>
          <a:ext cx="0" cy="0"/>
          <a:chOff x="0" y="0"/>
          <a:chExt cx="0" cy="0"/>
        </a:xfrm>
      </p:grpSpPr>
      <p:sp>
        <p:nvSpPr>
          <p:cNvPr id="67" name="Google Shape;67;p112"/>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9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12"/>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69" name="Shape 69"/>
        <p:cNvGrpSpPr/>
        <p:nvPr/>
      </p:nvGrpSpPr>
      <p:grpSpPr>
        <a:xfrm>
          <a:off x="0" y="0"/>
          <a:ext cx="0" cy="0"/>
          <a:chOff x="0" y="0"/>
          <a:chExt cx="0" cy="0"/>
        </a:xfrm>
      </p:grpSpPr>
      <p:sp>
        <p:nvSpPr>
          <p:cNvPr id="70" name="Google Shape;70;p113"/>
          <p:cNvSpPr txBox="1"/>
          <p:nvPr>
            <p:ph type="ctrTitle"/>
          </p:nvPr>
        </p:nvSpPr>
        <p:spPr>
          <a:xfrm>
            <a:off x="685800" y="1958975"/>
            <a:ext cx="7772400" cy="1470025"/>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726772"/>
              </a:buClr>
              <a:buSzPts val="3600"/>
              <a:buFont typeface="Arial"/>
              <a:buNone/>
              <a:defRPr b="1" sz="3600">
                <a:solidFill>
                  <a:srgbClr val="72677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13"/>
          <p:cNvSpPr txBox="1"/>
          <p:nvPr>
            <p:ph idx="1" type="subTitle"/>
          </p:nvPr>
        </p:nvSpPr>
        <p:spPr>
          <a:xfrm>
            <a:off x="1697465" y="3429000"/>
            <a:ext cx="6400800" cy="1752600"/>
          </a:xfrm>
          <a:prstGeom prst="rect">
            <a:avLst/>
          </a:prstGeom>
          <a:noFill/>
          <a:ln>
            <a:noFill/>
          </a:ln>
        </p:spPr>
        <p:txBody>
          <a:bodyPr anchorCtr="0" anchor="t" bIns="45700" lIns="91425" spcFirstLastPara="1" rIns="91425" wrap="square" tIns="45700">
            <a:normAutofit/>
          </a:bodyPr>
          <a:lstStyle>
            <a:lvl1pPr lvl="0" marR="0" rtl="0" algn="ctr">
              <a:lnSpc>
                <a:spcPct val="90000"/>
              </a:lnSpc>
              <a:spcBef>
                <a:spcPts val="1000"/>
              </a:spcBef>
              <a:spcAft>
                <a:spcPts val="0"/>
              </a:spcAft>
              <a:buClr>
                <a:srgbClr val="593470"/>
              </a:buClr>
              <a:buSzPts val="2800"/>
              <a:buFont typeface="Noto Sans Symbols"/>
              <a:buNone/>
              <a:defRPr b="1" i="0" sz="2800" u="none" cap="none" strike="noStrike">
                <a:solidFill>
                  <a:srgbClr val="888888"/>
                </a:solidFill>
                <a:latin typeface="Prompt ExtraLight"/>
                <a:ea typeface="Prompt ExtraLight"/>
                <a:cs typeface="Prompt ExtraLight"/>
                <a:sym typeface="Prompt ExtraLight"/>
              </a:defRPr>
            </a:lvl1pPr>
            <a:lvl2pPr lvl="1" marR="0" rtl="0" algn="ctr">
              <a:lnSpc>
                <a:spcPct val="90000"/>
              </a:lnSpc>
              <a:spcBef>
                <a:spcPts val="500"/>
              </a:spcBef>
              <a:spcAft>
                <a:spcPts val="0"/>
              </a:spcAft>
              <a:buClr>
                <a:srgbClr val="593470"/>
              </a:buClr>
              <a:buSzPts val="1800"/>
              <a:buFont typeface="Prompt ExtraLight"/>
              <a:buNone/>
              <a:defRPr b="0" i="0" sz="1800" u="none" cap="none" strike="noStrike">
                <a:solidFill>
                  <a:srgbClr val="888888"/>
                </a:solidFill>
                <a:latin typeface="Prompt ExtraLight"/>
                <a:ea typeface="Prompt ExtraLight"/>
                <a:cs typeface="Prompt ExtraLight"/>
                <a:sym typeface="Prompt ExtraLight"/>
              </a:defRPr>
            </a:lvl2pPr>
            <a:lvl3pPr lvl="2" marR="0" rtl="0" algn="ctr">
              <a:lnSpc>
                <a:spcPct val="90000"/>
              </a:lnSpc>
              <a:spcBef>
                <a:spcPts val="500"/>
              </a:spcBef>
              <a:spcAft>
                <a:spcPts val="0"/>
              </a:spcAft>
              <a:buClr>
                <a:srgbClr val="864EA9"/>
              </a:buClr>
              <a:buSzPts val="1600"/>
              <a:buFont typeface="Arial"/>
              <a:buNone/>
              <a:defRPr b="0" i="0" sz="1600" u="none" cap="none" strike="noStrike">
                <a:solidFill>
                  <a:srgbClr val="888888"/>
                </a:solidFill>
                <a:latin typeface="Prompt ExtraLight"/>
                <a:ea typeface="Prompt ExtraLight"/>
                <a:cs typeface="Prompt ExtraLight"/>
                <a:sym typeface="Prompt ExtraLight"/>
              </a:defRPr>
            </a:lvl3pPr>
            <a:lvl4pPr lvl="3" marR="0" rtl="0" algn="ctr">
              <a:lnSpc>
                <a:spcPct val="90000"/>
              </a:lnSpc>
              <a:spcBef>
                <a:spcPts val="500"/>
              </a:spcBef>
              <a:spcAft>
                <a:spcPts val="0"/>
              </a:spcAft>
              <a:buClr>
                <a:srgbClr val="6E56A0"/>
              </a:buClr>
              <a:buSzPts val="1400"/>
              <a:buFont typeface="Prompt ExtraLight"/>
              <a:buNone/>
              <a:defRPr b="0" i="0" sz="1400" u="none" cap="none" strike="noStrike">
                <a:solidFill>
                  <a:srgbClr val="888888"/>
                </a:solidFill>
                <a:latin typeface="Prompt ExtraLight"/>
                <a:ea typeface="Prompt ExtraLight"/>
                <a:cs typeface="Prompt ExtraLight"/>
                <a:sym typeface="Prompt ExtraLight"/>
              </a:defRPr>
            </a:lvl4pPr>
            <a:lvl5pPr lvl="4" marR="0" rtl="0" algn="ctr">
              <a:lnSpc>
                <a:spcPct val="90000"/>
              </a:lnSpc>
              <a:spcBef>
                <a:spcPts val="500"/>
              </a:spcBef>
              <a:spcAft>
                <a:spcPts val="0"/>
              </a:spcAft>
              <a:buClr>
                <a:srgbClr val="6E56A0"/>
              </a:buClr>
              <a:buSzPts val="1400"/>
              <a:buFont typeface="Prompt ExtraLight"/>
              <a:buNone/>
              <a:defRPr b="0" i="0" sz="1400" u="none" cap="none" strike="noStrike">
                <a:solidFill>
                  <a:srgbClr val="888888"/>
                </a:solidFill>
                <a:latin typeface="Prompt ExtraLight"/>
                <a:ea typeface="Prompt ExtraLight"/>
                <a:cs typeface="Prompt ExtraLight"/>
                <a:sym typeface="Prompt ExtraLight"/>
              </a:defRPr>
            </a:lvl5pPr>
            <a:lvl6pPr lvl="5" marR="0" rtl="0" algn="ctr">
              <a:lnSpc>
                <a:spcPct val="90000"/>
              </a:lnSpc>
              <a:spcBef>
                <a:spcPts val="500"/>
              </a:spcBef>
              <a:spcAft>
                <a:spcPts val="0"/>
              </a:spcAft>
              <a:buClr>
                <a:srgbClr val="888888"/>
              </a:buClr>
              <a:buSzPts val="1800"/>
              <a:buFont typeface="Arial"/>
              <a:buNone/>
              <a:defRPr b="0" i="0" sz="1800" u="none" cap="none" strike="noStrike">
                <a:solidFill>
                  <a:srgbClr val="888888"/>
                </a:solidFill>
                <a:latin typeface="Prompt ExtraLight"/>
                <a:ea typeface="Prompt ExtraLight"/>
                <a:cs typeface="Prompt ExtraLight"/>
                <a:sym typeface="Prompt ExtraLight"/>
              </a:defRPr>
            </a:lvl6pPr>
            <a:lvl7pPr lvl="6" marR="0" rtl="0" algn="ctr">
              <a:lnSpc>
                <a:spcPct val="90000"/>
              </a:lnSpc>
              <a:spcBef>
                <a:spcPts val="500"/>
              </a:spcBef>
              <a:spcAft>
                <a:spcPts val="0"/>
              </a:spcAft>
              <a:buClr>
                <a:srgbClr val="888888"/>
              </a:buClr>
              <a:buSzPts val="1800"/>
              <a:buFont typeface="Arial"/>
              <a:buNone/>
              <a:defRPr b="0" i="0" sz="1800" u="none" cap="none" strike="noStrike">
                <a:solidFill>
                  <a:srgbClr val="888888"/>
                </a:solidFill>
                <a:latin typeface="Prompt ExtraLight"/>
                <a:ea typeface="Prompt ExtraLight"/>
                <a:cs typeface="Prompt ExtraLight"/>
                <a:sym typeface="Prompt ExtraLight"/>
              </a:defRPr>
            </a:lvl7pPr>
            <a:lvl8pPr lvl="7" marR="0" rtl="0" algn="ctr">
              <a:lnSpc>
                <a:spcPct val="90000"/>
              </a:lnSpc>
              <a:spcBef>
                <a:spcPts val="500"/>
              </a:spcBef>
              <a:spcAft>
                <a:spcPts val="0"/>
              </a:spcAft>
              <a:buClr>
                <a:srgbClr val="888888"/>
              </a:buClr>
              <a:buSzPts val="1800"/>
              <a:buFont typeface="Arial"/>
              <a:buNone/>
              <a:defRPr b="0" i="0" sz="1800" u="none" cap="none" strike="noStrike">
                <a:solidFill>
                  <a:srgbClr val="888888"/>
                </a:solidFill>
                <a:latin typeface="Prompt ExtraLight"/>
                <a:ea typeface="Prompt ExtraLight"/>
                <a:cs typeface="Prompt ExtraLight"/>
                <a:sym typeface="Prompt ExtraLight"/>
              </a:defRPr>
            </a:lvl8pPr>
            <a:lvl9pPr lvl="8" marR="0" rtl="0" algn="ctr">
              <a:lnSpc>
                <a:spcPct val="90000"/>
              </a:lnSpc>
              <a:spcBef>
                <a:spcPts val="500"/>
              </a:spcBef>
              <a:spcAft>
                <a:spcPts val="0"/>
              </a:spcAft>
              <a:buClr>
                <a:srgbClr val="888888"/>
              </a:buClr>
              <a:buSzPts val="1800"/>
              <a:buFont typeface="Arial"/>
              <a:buNone/>
              <a:defRPr b="0" i="0" sz="1800" u="none" cap="none" strike="noStrike">
                <a:solidFill>
                  <a:srgbClr val="888888"/>
                </a:solidFill>
                <a:latin typeface="Prompt ExtraLight"/>
                <a:ea typeface="Prompt ExtraLight"/>
                <a:cs typeface="Prompt ExtraLight"/>
                <a:sym typeface="Prompt ExtraLight"/>
              </a:defRPr>
            </a:lvl9pPr>
          </a:lstStyle>
          <a:p/>
        </p:txBody>
      </p:sp>
      <p:sp>
        <p:nvSpPr>
          <p:cNvPr id="72" name="Google Shape;72;p113"/>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3"/>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png"/><Relationship Id="rId3" Type="http://schemas.openxmlformats.org/officeDocument/2006/relationships/image" Target="../media/image19.jpg"/><Relationship Id="rId4" Type="http://schemas.openxmlformats.org/officeDocument/2006/relationships/image" Target="../media/image4.png"/><Relationship Id="rId5" Type="http://schemas.openxmlformats.org/officeDocument/2006/relationships/image" Target="../media/image12.png"/><Relationship Id="rId6" Type="http://schemas.openxmlformats.org/officeDocument/2006/relationships/slideLayout" Target="../slideLayouts/slideLayout1.xml"/><Relationship Id="rId7"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3.jpg"/><Relationship Id="rId2" Type="http://schemas.openxmlformats.org/officeDocument/2006/relationships/image" Target="../media/image15.jpg"/><Relationship Id="rId3" Type="http://schemas.openxmlformats.org/officeDocument/2006/relationships/image" Target="../media/image2.png"/><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theme" Target="../theme/theme5.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22.xml"/><Relationship Id="rId22" Type="http://schemas.openxmlformats.org/officeDocument/2006/relationships/slideLayout" Target="../slideLayouts/slideLayout24.xml"/><Relationship Id="rId21" Type="http://schemas.openxmlformats.org/officeDocument/2006/relationships/slideLayout" Target="../slideLayouts/slideLayout23.xml"/><Relationship Id="rId24" Type="http://schemas.openxmlformats.org/officeDocument/2006/relationships/slideLayout" Target="../slideLayouts/slideLayout26.xml"/><Relationship Id="rId23" Type="http://schemas.openxmlformats.org/officeDocument/2006/relationships/slideLayout" Target="../slideLayouts/slideLayout25.xml"/><Relationship Id="rId1" Type="http://schemas.openxmlformats.org/officeDocument/2006/relationships/image" Target="../media/image16.jpg"/><Relationship Id="rId2" Type="http://schemas.openxmlformats.org/officeDocument/2006/relationships/image" Target="../media/image14.jpg"/><Relationship Id="rId3"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slideLayout" Target="../slideLayouts/slideLayout11.xml"/><Relationship Id="rId25" Type="http://schemas.openxmlformats.org/officeDocument/2006/relationships/theme" Target="../theme/theme1.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9" Type="http://schemas.openxmlformats.org/officeDocument/2006/relationships/slideLayout" Target="../slideLayouts/slideLayout21.xml"/><Relationship Id="rId18"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image" Target="../media/image5.png"/><Relationship Id="rId3" Type="http://schemas.openxmlformats.org/officeDocument/2006/relationships/image" Target="../media/image18.jpg"/><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id="10" name="Google Shape;10;p102"/>
          <p:cNvPicPr preferRelativeResize="0"/>
          <p:nvPr/>
        </p:nvPicPr>
        <p:blipFill rotWithShape="1">
          <a:blip r:embed="rId1">
            <a:alphaModFix/>
          </a:blip>
          <a:srcRect b="0" l="0" r="46386" t="0"/>
          <a:stretch/>
        </p:blipFill>
        <p:spPr>
          <a:xfrm rot="10800000">
            <a:off x="124200" y="1669598"/>
            <a:ext cx="5944796" cy="2920237"/>
          </a:xfrm>
          <a:prstGeom prst="rect">
            <a:avLst/>
          </a:prstGeom>
          <a:noFill/>
          <a:ln>
            <a:noFill/>
          </a:ln>
        </p:spPr>
      </p:pic>
      <p:pic>
        <p:nvPicPr>
          <p:cNvPr id="11" name="Google Shape;11;p102"/>
          <p:cNvPicPr preferRelativeResize="0"/>
          <p:nvPr/>
        </p:nvPicPr>
        <p:blipFill rotWithShape="1">
          <a:blip r:embed="rId2">
            <a:alphaModFix/>
          </a:blip>
          <a:srcRect b="0" l="0" r="44568" t="0"/>
          <a:stretch/>
        </p:blipFill>
        <p:spPr>
          <a:xfrm rot="10800000">
            <a:off x="65285" y="2726058"/>
            <a:ext cx="6146361" cy="2920237"/>
          </a:xfrm>
          <a:prstGeom prst="rect">
            <a:avLst/>
          </a:prstGeom>
          <a:noFill/>
          <a:ln>
            <a:noFill/>
          </a:ln>
        </p:spPr>
      </p:pic>
      <p:sp>
        <p:nvSpPr>
          <p:cNvPr id="12" name="Google Shape;12;p102"/>
          <p:cNvSpPr txBox="1"/>
          <p:nvPr>
            <p:ph type="title"/>
          </p:nvPr>
        </p:nvSpPr>
        <p:spPr>
          <a:xfrm>
            <a:off x="443865" y="2857500"/>
            <a:ext cx="5699051"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595959"/>
              </a:buClr>
              <a:buSzPts val="4000"/>
              <a:buFont typeface="Arial"/>
              <a:buNone/>
              <a:defRPr b="1" i="0" sz="4000" u="none" cap="none" strike="noStrike">
                <a:solidFill>
                  <a:srgbClr val="595959"/>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descr="Imagen que contiene Diagrama&#10;&#10;Descripción generada automáticamente" id="13" name="Google Shape;13;p102"/>
          <p:cNvPicPr preferRelativeResize="0"/>
          <p:nvPr/>
        </p:nvPicPr>
        <p:blipFill rotWithShape="1">
          <a:blip r:embed="rId3">
            <a:alphaModFix/>
          </a:blip>
          <a:srcRect b="0" l="0" r="0" t="0"/>
          <a:stretch/>
        </p:blipFill>
        <p:spPr>
          <a:xfrm>
            <a:off x="-3445" y="0"/>
            <a:ext cx="2571724" cy="1062990"/>
          </a:xfrm>
          <a:prstGeom prst="homePlate">
            <a:avLst>
              <a:gd fmla="val 30645" name="adj"/>
            </a:avLst>
          </a:prstGeom>
          <a:noFill/>
          <a:ln>
            <a:noFill/>
          </a:ln>
        </p:spPr>
      </p:pic>
      <p:pic>
        <p:nvPicPr>
          <p:cNvPr descr="Logotipo, nombre de la empresa&#10;&#10;Descripción generada automáticamente" id="14" name="Google Shape;14;p102"/>
          <p:cNvPicPr preferRelativeResize="0"/>
          <p:nvPr/>
        </p:nvPicPr>
        <p:blipFill rotWithShape="1">
          <a:blip r:embed="rId4">
            <a:alphaModFix/>
          </a:blip>
          <a:srcRect b="0" l="0" r="0" t="0"/>
          <a:stretch/>
        </p:blipFill>
        <p:spPr>
          <a:xfrm>
            <a:off x="7765735" y="5646295"/>
            <a:ext cx="1567809" cy="1211705"/>
          </a:xfrm>
          <a:prstGeom prst="rect">
            <a:avLst/>
          </a:prstGeom>
          <a:noFill/>
          <a:ln>
            <a:noFill/>
          </a:ln>
        </p:spPr>
      </p:pic>
      <p:pic>
        <p:nvPicPr>
          <p:cNvPr id="15" name="Google Shape;15;p102"/>
          <p:cNvPicPr preferRelativeResize="0"/>
          <p:nvPr/>
        </p:nvPicPr>
        <p:blipFill rotWithShape="1">
          <a:blip r:embed="rId5">
            <a:alphaModFix amt="19000"/>
          </a:blip>
          <a:srcRect b="0" l="0" r="0" t="0"/>
          <a:stretch/>
        </p:blipFill>
        <p:spPr>
          <a:xfrm>
            <a:off x="6354297" y="1683006"/>
            <a:ext cx="2719052" cy="367011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104"/>
          <p:cNvSpPr/>
          <p:nvPr/>
        </p:nvSpPr>
        <p:spPr>
          <a:xfrm>
            <a:off x="1685830" y="-2"/>
            <a:ext cx="7458170" cy="599292"/>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Prompt ExtraLight"/>
              <a:buNone/>
            </a:pPr>
            <a:r>
              <a:t/>
            </a:r>
            <a:endParaRPr b="1" i="0" sz="2400" u="none" cap="none" strike="noStrike">
              <a:solidFill>
                <a:srgbClr val="FFFFFF"/>
              </a:solidFill>
              <a:latin typeface="Arial"/>
              <a:ea typeface="Arial"/>
              <a:cs typeface="Arial"/>
              <a:sym typeface="Arial"/>
            </a:endParaRPr>
          </a:p>
        </p:txBody>
      </p:sp>
      <p:sp>
        <p:nvSpPr>
          <p:cNvPr id="22" name="Google Shape;22;p104"/>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lvl1pPr lvl="0" marR="0" rtl="0" algn="ctr">
              <a:lnSpc>
                <a:spcPct val="90000"/>
              </a:lnSpc>
              <a:spcBef>
                <a:spcPts val="0"/>
              </a:spcBef>
              <a:spcAft>
                <a:spcPts val="0"/>
              </a:spcAft>
              <a:buClr>
                <a:schemeClr val="lt1"/>
              </a:buClr>
              <a:buSzPts val="2200"/>
              <a:buFont typeface="Arial"/>
              <a:buNone/>
              <a:defRPr b="1" i="0" sz="22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104"/>
          <p:cNvSpPr txBox="1"/>
          <p:nvPr>
            <p:ph idx="1" type="body"/>
          </p:nvPr>
        </p:nvSpPr>
        <p:spPr>
          <a:xfrm>
            <a:off x="434338" y="1064320"/>
            <a:ext cx="8229600" cy="4525963"/>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93470"/>
              </a:buClr>
              <a:buSzPts val="2000"/>
              <a:buFont typeface="Noto Sans Symbols"/>
              <a:buChar char="▪"/>
              <a:defRPr b="0" i="0" sz="2000" u="none" cap="none" strike="noStrike">
                <a:solidFill>
                  <a:schemeClr val="dk1"/>
                </a:solidFill>
                <a:latin typeface="Prompt ExtraLight"/>
                <a:ea typeface="Prompt ExtraLight"/>
                <a:cs typeface="Prompt ExtraLight"/>
                <a:sym typeface="Prompt ExtraLight"/>
              </a:defRPr>
            </a:lvl1pPr>
            <a:lvl2pPr indent="-342900" lvl="1" marL="914400" marR="0" rtl="0" algn="l">
              <a:lnSpc>
                <a:spcPct val="90000"/>
              </a:lnSpc>
              <a:spcBef>
                <a:spcPts val="500"/>
              </a:spcBef>
              <a:spcAft>
                <a:spcPts val="0"/>
              </a:spcAft>
              <a:buClr>
                <a:srgbClr val="593470"/>
              </a:buClr>
              <a:buSzPts val="1800"/>
              <a:buFont typeface="Prompt ExtraLight"/>
              <a:buChar char="-"/>
              <a:defRPr b="0" i="0" sz="1800" u="none" cap="none" strike="noStrike">
                <a:solidFill>
                  <a:schemeClr val="dk1"/>
                </a:solidFill>
                <a:latin typeface="Prompt ExtraLight"/>
                <a:ea typeface="Prompt ExtraLight"/>
                <a:cs typeface="Prompt ExtraLight"/>
                <a:sym typeface="Prompt ExtraLight"/>
              </a:defRPr>
            </a:lvl2pPr>
            <a:lvl3pPr indent="-330200" lvl="2" marL="1371600" marR="0" rtl="0" algn="l">
              <a:lnSpc>
                <a:spcPct val="90000"/>
              </a:lnSpc>
              <a:spcBef>
                <a:spcPts val="500"/>
              </a:spcBef>
              <a:spcAft>
                <a:spcPts val="0"/>
              </a:spcAft>
              <a:buClr>
                <a:srgbClr val="864EA9"/>
              </a:buClr>
              <a:buSzPts val="1600"/>
              <a:buFont typeface="Arial"/>
              <a:buChar char="•"/>
              <a:defRPr b="0" i="0" sz="1600" u="none" cap="none" strike="noStrike">
                <a:solidFill>
                  <a:schemeClr val="dk1"/>
                </a:solidFill>
                <a:latin typeface="Prompt ExtraLight"/>
                <a:ea typeface="Prompt ExtraLight"/>
                <a:cs typeface="Prompt ExtraLight"/>
                <a:sym typeface="Prompt ExtraLight"/>
              </a:defRPr>
            </a:lvl3pPr>
            <a:lvl4pPr indent="-317500" lvl="3" marL="18288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4pPr>
            <a:lvl5pPr indent="-317500" lvl="4" marL="2286000" marR="0" rtl="0" algn="l">
              <a:lnSpc>
                <a:spcPct val="90000"/>
              </a:lnSpc>
              <a:spcBef>
                <a:spcPts val="500"/>
              </a:spcBef>
              <a:spcAft>
                <a:spcPts val="0"/>
              </a:spcAft>
              <a:buClr>
                <a:srgbClr val="6E56A0"/>
              </a:buClr>
              <a:buSzPts val="1400"/>
              <a:buFont typeface="Prompt ExtraLight"/>
              <a:buChar char="»"/>
              <a:defRPr b="0" i="0" sz="1400" u="none" cap="none" strike="noStrike">
                <a:solidFill>
                  <a:schemeClr val="dk1"/>
                </a:solidFill>
                <a:latin typeface="Prompt ExtraLight"/>
                <a:ea typeface="Prompt ExtraLight"/>
                <a:cs typeface="Prompt ExtraLight"/>
                <a:sym typeface="Prompt ExtraLight"/>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rompt ExtraLight"/>
                <a:ea typeface="Prompt ExtraLight"/>
                <a:cs typeface="Prompt ExtraLight"/>
                <a:sym typeface="Prompt ExtraLight"/>
              </a:defRPr>
            </a:lvl9pPr>
          </a:lstStyle>
          <a:p/>
        </p:txBody>
      </p:sp>
      <p:pic>
        <p:nvPicPr>
          <p:cNvPr descr="Texto&#10;&#10;Descripción generada automáticamente" id="24" name="Google Shape;24;p104"/>
          <p:cNvPicPr preferRelativeResize="0"/>
          <p:nvPr/>
        </p:nvPicPr>
        <p:blipFill rotWithShape="1">
          <a:blip r:embed="rId1">
            <a:alphaModFix/>
          </a:blip>
          <a:srcRect b="0" l="0" r="0" t="0"/>
          <a:stretch/>
        </p:blipFill>
        <p:spPr>
          <a:xfrm>
            <a:off x="0" y="-2"/>
            <a:ext cx="1619008" cy="599292"/>
          </a:xfrm>
          <a:prstGeom prst="rect">
            <a:avLst/>
          </a:prstGeom>
          <a:noFill/>
          <a:ln>
            <a:noFill/>
          </a:ln>
        </p:spPr>
      </p:pic>
      <p:pic>
        <p:nvPicPr>
          <p:cNvPr descr="Texto&#10;&#10;Descripción generada automáticamente" id="25" name="Google Shape;25;p104"/>
          <p:cNvPicPr preferRelativeResize="0"/>
          <p:nvPr/>
        </p:nvPicPr>
        <p:blipFill rotWithShape="1">
          <a:blip r:embed="rId2">
            <a:alphaModFix amt="23000"/>
          </a:blip>
          <a:srcRect b="0" l="0" r="69910" t="0"/>
          <a:stretch/>
        </p:blipFill>
        <p:spPr>
          <a:xfrm>
            <a:off x="5308533" y="1507854"/>
            <a:ext cx="3218245" cy="3958959"/>
          </a:xfrm>
          <a:prstGeom prst="rect">
            <a:avLst/>
          </a:prstGeom>
          <a:noFill/>
          <a:ln>
            <a:noFill/>
          </a:ln>
        </p:spPr>
      </p:pic>
      <p:sp>
        <p:nvSpPr>
          <p:cNvPr id="26" name="Google Shape;26;p104"/>
          <p:cNvSpPr/>
          <p:nvPr/>
        </p:nvSpPr>
        <p:spPr>
          <a:xfrm>
            <a:off x="0" y="6492875"/>
            <a:ext cx="9144000" cy="365125"/>
          </a:xfrm>
          <a:prstGeom prst="rect">
            <a:avLst/>
          </a:prstGeom>
          <a:gradFill>
            <a:gsLst>
              <a:gs pos="0">
                <a:srgbClr val="C1C1C1">
                  <a:alpha val="0"/>
                </a:srgbClr>
              </a:gs>
              <a:gs pos="21000">
                <a:srgbClr val="E2DEE2"/>
              </a:gs>
              <a:gs pos="42000">
                <a:srgbClr val="D1C5D6"/>
              </a:gs>
              <a:gs pos="74000">
                <a:srgbClr val="D9C7E5"/>
              </a:gs>
              <a:gs pos="100000">
                <a:srgbClr val="6E56A0"/>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Prompt ExtraLight"/>
              <a:ea typeface="Prompt ExtraLight"/>
              <a:cs typeface="Prompt ExtraLight"/>
              <a:sym typeface="Prompt ExtraLight"/>
            </a:endParaRPr>
          </a:p>
        </p:txBody>
      </p:sp>
      <p:sp>
        <p:nvSpPr>
          <p:cNvPr id="27" name="Google Shape;27;p104"/>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700" u="none" cap="none" strike="noStrike">
                <a:solidFill>
                  <a:srgbClr val="0C0C0C"/>
                </a:solidFill>
                <a:latin typeface="Prompt ExtraLight"/>
                <a:ea typeface="Prompt ExtraLight"/>
                <a:cs typeface="Prompt ExtraLight"/>
                <a:sym typeface="Prompt ExtraLight"/>
              </a:defRPr>
            </a:lvl1pPr>
            <a:lvl2pPr lvl="1"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2pPr>
            <a:lvl3pPr lvl="2"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3pPr>
            <a:lvl4pPr lvl="3"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4pPr>
            <a:lvl5pPr lvl="4"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5pPr>
            <a:lvl6pPr lvl="5"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6pPr>
            <a:lvl7pPr lvl="6"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7pPr>
            <a:lvl8pPr lvl="7"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8pPr>
            <a:lvl9pPr lvl="8"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9pPr>
          </a:lstStyle>
          <a:p/>
        </p:txBody>
      </p:sp>
      <p:sp>
        <p:nvSpPr>
          <p:cNvPr id="28" name="Google Shape;28;p104"/>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1pPr>
            <a:lvl2pPr indent="0" lvl="1"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2pPr>
            <a:lvl3pPr indent="0" lvl="2"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3pPr>
            <a:lvl4pPr indent="0" lvl="3"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4pPr>
            <a:lvl5pPr indent="0" lvl="4"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5pPr>
            <a:lvl6pPr indent="0" lvl="5"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6pPr>
            <a:lvl7pPr indent="0" lvl="6"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7pPr>
            <a:lvl8pPr indent="0" lvl="7"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8pPr>
            <a:lvl9pPr indent="0" lvl="8"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pic>
        <p:nvPicPr>
          <p:cNvPr descr="Logotipo, nombre de la empresa&#10;&#10;Descripción generada automáticamente" id="29" name="Google Shape;29;p104"/>
          <p:cNvPicPr preferRelativeResize="0"/>
          <p:nvPr/>
        </p:nvPicPr>
        <p:blipFill rotWithShape="1">
          <a:blip r:embed="rId3">
            <a:alphaModFix/>
          </a:blip>
          <a:srcRect b="0" l="0" r="0" t="0"/>
          <a:stretch/>
        </p:blipFill>
        <p:spPr>
          <a:xfrm>
            <a:off x="-63817" y="6055313"/>
            <a:ext cx="996309" cy="77001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1" r:id="rId4"/>
    <p:sldLayoutId id="2147483652" r:id="rId5"/>
    <p:sldLayoutId id="2147483653" r:id="rId6"/>
    <p:sldLayoutId id="2147483654"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pic>
        <p:nvPicPr>
          <p:cNvPr descr="Texto&#10;&#10;Descripción generada automáticamente" id="51" name="Google Shape;51;p106"/>
          <p:cNvPicPr preferRelativeResize="0"/>
          <p:nvPr/>
        </p:nvPicPr>
        <p:blipFill rotWithShape="1">
          <a:blip r:embed="rId1">
            <a:alphaModFix/>
          </a:blip>
          <a:srcRect b="0" l="0" r="0" t="0"/>
          <a:stretch/>
        </p:blipFill>
        <p:spPr>
          <a:xfrm>
            <a:off x="0" y="-2"/>
            <a:ext cx="1619008" cy="599292"/>
          </a:xfrm>
          <a:prstGeom prst="rect">
            <a:avLst/>
          </a:prstGeom>
          <a:noFill/>
          <a:ln>
            <a:noFill/>
          </a:ln>
        </p:spPr>
      </p:pic>
      <p:pic>
        <p:nvPicPr>
          <p:cNvPr descr="Texto&#10;&#10;Descripción generada automáticamente" id="52" name="Google Shape;52;p106"/>
          <p:cNvPicPr preferRelativeResize="0"/>
          <p:nvPr/>
        </p:nvPicPr>
        <p:blipFill rotWithShape="1">
          <a:blip r:embed="rId2">
            <a:alphaModFix amt="23000"/>
          </a:blip>
          <a:srcRect b="0" l="0" r="69910" t="0"/>
          <a:stretch/>
        </p:blipFill>
        <p:spPr>
          <a:xfrm>
            <a:off x="5308533" y="1507854"/>
            <a:ext cx="3218245" cy="3958959"/>
          </a:xfrm>
          <a:prstGeom prst="rect">
            <a:avLst/>
          </a:prstGeom>
          <a:noFill/>
          <a:ln>
            <a:noFill/>
          </a:ln>
        </p:spPr>
      </p:pic>
      <p:sp>
        <p:nvSpPr>
          <p:cNvPr id="53" name="Google Shape;53;p106"/>
          <p:cNvSpPr/>
          <p:nvPr/>
        </p:nvSpPr>
        <p:spPr>
          <a:xfrm>
            <a:off x="0" y="6492875"/>
            <a:ext cx="9144000" cy="365125"/>
          </a:xfrm>
          <a:prstGeom prst="rect">
            <a:avLst/>
          </a:prstGeom>
          <a:gradFill>
            <a:gsLst>
              <a:gs pos="0">
                <a:srgbClr val="C1C1C1">
                  <a:alpha val="0"/>
                </a:srgbClr>
              </a:gs>
              <a:gs pos="21000">
                <a:srgbClr val="E2DEE2"/>
              </a:gs>
              <a:gs pos="42000">
                <a:srgbClr val="D1C5D6"/>
              </a:gs>
              <a:gs pos="74000">
                <a:srgbClr val="D9C7E5"/>
              </a:gs>
              <a:gs pos="100000">
                <a:srgbClr val="6E56A0"/>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Prompt ExtraLight"/>
              <a:ea typeface="Prompt ExtraLight"/>
              <a:cs typeface="Prompt ExtraLight"/>
              <a:sym typeface="Prompt ExtraLight"/>
            </a:endParaRPr>
          </a:p>
        </p:txBody>
      </p:sp>
      <p:sp>
        <p:nvSpPr>
          <p:cNvPr id="54" name="Google Shape;54;p106"/>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700" u="none" cap="none" strike="noStrike">
                <a:solidFill>
                  <a:srgbClr val="0C0C0C"/>
                </a:solidFill>
                <a:latin typeface="Prompt ExtraLight"/>
                <a:ea typeface="Prompt ExtraLight"/>
                <a:cs typeface="Prompt ExtraLight"/>
                <a:sym typeface="Prompt ExtraLight"/>
              </a:defRPr>
            </a:lvl1pPr>
            <a:lvl2pPr lvl="1"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2pPr>
            <a:lvl3pPr lvl="2"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3pPr>
            <a:lvl4pPr lvl="3"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4pPr>
            <a:lvl5pPr lvl="4"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5pPr>
            <a:lvl6pPr lvl="5"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6pPr>
            <a:lvl7pPr lvl="6"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7pPr>
            <a:lvl8pPr lvl="7"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8pPr>
            <a:lvl9pPr lvl="8"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9pPr>
          </a:lstStyle>
          <a:p/>
        </p:txBody>
      </p:sp>
      <p:sp>
        <p:nvSpPr>
          <p:cNvPr id="55" name="Google Shape;55;p106"/>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1pPr>
            <a:lvl2pPr indent="0" lvl="1"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2pPr>
            <a:lvl3pPr indent="0" lvl="2"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3pPr>
            <a:lvl4pPr indent="0" lvl="3"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4pPr>
            <a:lvl5pPr indent="0" lvl="4"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5pPr>
            <a:lvl6pPr indent="0" lvl="5"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6pPr>
            <a:lvl7pPr indent="0" lvl="6"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7pPr>
            <a:lvl8pPr indent="0" lvl="7"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8pPr>
            <a:lvl9pPr indent="0" lvl="8" marL="0" marR="0" rtl="0" algn="r">
              <a:spcBef>
                <a:spcPts val="0"/>
              </a:spcBef>
              <a:buNone/>
              <a:defRPr b="0" i="0" sz="1000" u="none" cap="none" strike="noStrike">
                <a:solidFill>
                  <a:srgbClr val="161416"/>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pic>
        <p:nvPicPr>
          <p:cNvPr descr="Logotipo, nombre de la empresa&#10;&#10;Descripción generada automáticamente" id="56" name="Google Shape;56;p106"/>
          <p:cNvPicPr preferRelativeResize="0"/>
          <p:nvPr/>
        </p:nvPicPr>
        <p:blipFill rotWithShape="1">
          <a:blip r:embed="rId3">
            <a:alphaModFix/>
          </a:blip>
          <a:srcRect b="0" l="0" r="0" t="0"/>
          <a:stretch/>
        </p:blipFill>
        <p:spPr>
          <a:xfrm>
            <a:off x="-63817" y="6055313"/>
            <a:ext cx="996309" cy="770012"/>
          </a:xfrm>
          <a:prstGeom prst="rect">
            <a:avLst/>
          </a:prstGeom>
          <a:noFill/>
          <a:ln>
            <a:noFill/>
          </a:ln>
        </p:spPr>
      </p:pic>
      <p:sp>
        <p:nvSpPr>
          <p:cNvPr id="57" name="Google Shape;57;p106"/>
          <p:cNvSpPr txBox="1"/>
          <p:nvPr>
            <p:ph type="title"/>
          </p:nvPr>
        </p:nvSpPr>
        <p:spPr>
          <a:xfrm>
            <a:off x="171450" y="2766218"/>
            <a:ext cx="5341844" cy="1325563"/>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rgbClr val="864EA9"/>
              </a:buClr>
              <a:buSzPts val="2800"/>
              <a:buFont typeface="Arial"/>
              <a:buNone/>
              <a:defRPr b="1" i="0" sz="2800" u="none" cap="none" strike="noStrike">
                <a:solidFill>
                  <a:srgbClr val="864EA9"/>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Tree>
  </p:cSld>
  <p:clrMap accent1="accent1" accent2="accent2" accent3="accent3" accent4="accent4" accent5="accent5" accent6="accent6" bg1="lt1" bg2="dk2" tx1="dk1" tx2="lt2" folHlink="folHlink" hlink="hlink"/>
  <p:sldLayoutIdLst>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59" name="Shape 159"/>
        <p:cNvGrpSpPr/>
        <p:nvPr/>
      </p:nvGrpSpPr>
      <p:grpSpPr>
        <a:xfrm>
          <a:off x="0" y="0"/>
          <a:ext cx="0" cy="0"/>
          <a:chOff x="0" y="0"/>
          <a:chExt cx="0" cy="0"/>
        </a:xfrm>
      </p:grpSpPr>
      <p:sp>
        <p:nvSpPr>
          <p:cNvPr id="160" name="Google Shape;160;p108"/>
          <p:cNvSpPr txBox="1"/>
          <p:nvPr>
            <p:ph idx="1" type="body"/>
          </p:nvPr>
        </p:nvSpPr>
        <p:spPr>
          <a:xfrm>
            <a:off x="468115" y="981743"/>
            <a:ext cx="8229600" cy="4525963"/>
          </a:xfrm>
          <a:prstGeom prst="rect">
            <a:avLst/>
          </a:prstGeom>
          <a:noFill/>
          <a:ln>
            <a:noFill/>
          </a:ln>
        </p:spPr>
        <p:txBody>
          <a:bodyPr anchorCtr="0" anchor="t" bIns="45700" lIns="91425" spcFirstLastPara="1" rIns="91425" wrap="square" tIns="45700">
            <a:normAutofit/>
          </a:bodyPr>
          <a:lstStyle>
            <a:lvl1pPr indent="-342900" lvl="0" marL="457200" marR="0" rtl="0" algn="l">
              <a:spcBef>
                <a:spcPts val="360"/>
              </a:spcBef>
              <a:spcAft>
                <a:spcPts val="0"/>
              </a:spcAft>
              <a:buClr>
                <a:srgbClr val="593470"/>
              </a:buClr>
              <a:buSzPts val="1800"/>
              <a:buFont typeface="Noto Sans Symbols"/>
              <a:buChar char="▪"/>
              <a:defRPr b="0" i="0" sz="1800" u="none" cap="none" strike="noStrike">
                <a:solidFill>
                  <a:srgbClr val="3F3F3F"/>
                </a:solidFill>
                <a:latin typeface="Prompt ExtraLight"/>
                <a:ea typeface="Prompt ExtraLight"/>
                <a:cs typeface="Prompt ExtraLight"/>
                <a:sym typeface="Prompt ExtraLight"/>
              </a:defRPr>
            </a:lvl1pPr>
            <a:lvl2pPr indent="-330200" lvl="1" marL="914400" marR="0" rtl="0" algn="l">
              <a:spcBef>
                <a:spcPts val="320"/>
              </a:spcBef>
              <a:spcAft>
                <a:spcPts val="0"/>
              </a:spcAft>
              <a:buClr>
                <a:srgbClr val="593470"/>
              </a:buClr>
              <a:buSzPts val="1600"/>
              <a:buFont typeface="Arial"/>
              <a:buChar char="–"/>
              <a:defRPr b="0" i="0" sz="1600" u="none" cap="none" strike="noStrike">
                <a:solidFill>
                  <a:srgbClr val="3F3F3F"/>
                </a:solidFill>
                <a:latin typeface="Prompt ExtraLight"/>
                <a:ea typeface="Prompt ExtraLight"/>
                <a:cs typeface="Prompt ExtraLight"/>
                <a:sym typeface="Prompt ExtraLight"/>
              </a:defRPr>
            </a:lvl2pPr>
            <a:lvl3pPr indent="-317500" lvl="2" marL="1371600" marR="0" rtl="0" algn="l">
              <a:spcBef>
                <a:spcPts val="280"/>
              </a:spcBef>
              <a:spcAft>
                <a:spcPts val="0"/>
              </a:spcAft>
              <a:buClr>
                <a:srgbClr val="3F3F3F"/>
              </a:buClr>
              <a:buSzPts val="1400"/>
              <a:buFont typeface="Arial"/>
              <a:buChar char="•"/>
              <a:defRPr b="0" i="0" sz="1400" u="none" cap="none" strike="noStrike">
                <a:solidFill>
                  <a:srgbClr val="3F3F3F"/>
                </a:solidFill>
                <a:latin typeface="Prompt ExtraLight"/>
                <a:ea typeface="Prompt ExtraLight"/>
                <a:cs typeface="Prompt ExtraLight"/>
                <a:sym typeface="Prompt ExtraLight"/>
              </a:defRPr>
            </a:lvl3pPr>
            <a:lvl4pPr indent="-304800" lvl="3" marL="1828800" marR="0" rtl="0" algn="l">
              <a:spcBef>
                <a:spcPts val="240"/>
              </a:spcBef>
              <a:spcAft>
                <a:spcPts val="0"/>
              </a:spcAft>
              <a:buClr>
                <a:srgbClr val="3F3F3F"/>
              </a:buClr>
              <a:buSzPts val="1200"/>
              <a:buFont typeface="Arial"/>
              <a:buChar char="–"/>
              <a:defRPr b="0" i="0" sz="1200" u="none" cap="none" strike="noStrike">
                <a:solidFill>
                  <a:srgbClr val="3F3F3F"/>
                </a:solidFill>
                <a:latin typeface="Prompt ExtraLight"/>
                <a:ea typeface="Prompt ExtraLight"/>
                <a:cs typeface="Prompt ExtraLight"/>
                <a:sym typeface="Prompt ExtraLight"/>
              </a:defRPr>
            </a:lvl4pPr>
            <a:lvl5pPr indent="-304800" lvl="4" marL="2286000" marR="0" rtl="0" algn="l">
              <a:spcBef>
                <a:spcPts val="240"/>
              </a:spcBef>
              <a:spcAft>
                <a:spcPts val="0"/>
              </a:spcAft>
              <a:buClr>
                <a:srgbClr val="3F3F3F"/>
              </a:buClr>
              <a:buSzPts val="1200"/>
              <a:buFont typeface="Arial"/>
              <a:buChar char="»"/>
              <a:defRPr b="0" i="0" sz="1200" u="none" cap="none" strike="noStrike">
                <a:solidFill>
                  <a:srgbClr val="3F3F3F"/>
                </a:solidFill>
                <a:latin typeface="Prompt ExtraLight"/>
                <a:ea typeface="Prompt ExtraLight"/>
                <a:cs typeface="Prompt ExtraLight"/>
                <a:sym typeface="Prompt ExtraLight"/>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Prompt ExtraLight"/>
                <a:ea typeface="Prompt ExtraLight"/>
                <a:cs typeface="Prompt ExtraLight"/>
                <a:sym typeface="Prompt ExtraLight"/>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Prompt ExtraLight"/>
                <a:ea typeface="Prompt ExtraLight"/>
                <a:cs typeface="Prompt ExtraLight"/>
                <a:sym typeface="Prompt ExtraLight"/>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Prompt ExtraLight"/>
                <a:ea typeface="Prompt ExtraLight"/>
                <a:cs typeface="Prompt ExtraLight"/>
                <a:sym typeface="Prompt ExtraLight"/>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Prompt ExtraLight"/>
                <a:ea typeface="Prompt ExtraLight"/>
                <a:cs typeface="Prompt ExtraLight"/>
                <a:sym typeface="Prompt ExtraLight"/>
              </a:defRPr>
            </a:lvl9pPr>
          </a:lstStyle>
          <a:p/>
        </p:txBody>
      </p:sp>
      <p:sp>
        <p:nvSpPr>
          <p:cNvPr id="161" name="Google Shape;161;p108"/>
          <p:cNvSpPr txBox="1"/>
          <p:nvPr>
            <p:ph idx="11" type="ftr"/>
          </p:nvPr>
        </p:nvSpPr>
        <p:spPr>
          <a:xfrm>
            <a:off x="2868415" y="6492875"/>
            <a:ext cx="3428999"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700" u="none" cap="none" strike="noStrike">
                <a:solidFill>
                  <a:srgbClr val="888888"/>
                </a:solidFill>
                <a:latin typeface="Prompt ExtraLight"/>
                <a:ea typeface="Prompt ExtraLight"/>
                <a:cs typeface="Prompt ExtraLight"/>
                <a:sym typeface="Prompt ExtraLight"/>
              </a:defRPr>
            </a:lvl1pPr>
            <a:lvl2pPr lvl="1"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2pPr>
            <a:lvl3pPr lvl="2"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3pPr>
            <a:lvl4pPr lvl="3"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4pPr>
            <a:lvl5pPr lvl="4"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5pPr>
            <a:lvl6pPr lvl="5"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6pPr>
            <a:lvl7pPr lvl="6"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7pPr>
            <a:lvl8pPr lvl="7"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8pPr>
            <a:lvl9pPr lvl="8" marR="0" rtl="0" algn="l">
              <a:spcBef>
                <a:spcPts val="0"/>
              </a:spcBef>
              <a:spcAft>
                <a:spcPts val="0"/>
              </a:spcAft>
              <a:buSzPts val="1400"/>
              <a:buNone/>
              <a:defRPr b="0" i="0" sz="1800" u="none" cap="none" strike="noStrike">
                <a:solidFill>
                  <a:schemeClr val="dk1"/>
                </a:solidFill>
                <a:latin typeface="Prompt ExtraLight"/>
                <a:ea typeface="Prompt ExtraLight"/>
                <a:cs typeface="Prompt ExtraLight"/>
                <a:sym typeface="Prompt ExtraLight"/>
              </a:defRPr>
            </a:lvl9pPr>
          </a:lstStyle>
          <a:p/>
        </p:txBody>
      </p:sp>
      <p:sp>
        <p:nvSpPr>
          <p:cNvPr id="162" name="Google Shape;162;p108"/>
          <p:cNvSpPr txBox="1"/>
          <p:nvPr>
            <p:ph idx="12" type="sldNum"/>
          </p:nvPr>
        </p:nvSpPr>
        <p:spPr>
          <a:xfrm>
            <a:off x="8561069" y="6470243"/>
            <a:ext cx="537725"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1pPr>
            <a:lvl2pPr indent="0" lvl="1"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2pPr>
            <a:lvl3pPr indent="0" lvl="2"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3pPr>
            <a:lvl4pPr indent="0" lvl="3"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4pPr>
            <a:lvl5pPr indent="0" lvl="4"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5pPr>
            <a:lvl6pPr indent="0" lvl="5"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6pPr>
            <a:lvl7pPr indent="0" lvl="6"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7pPr>
            <a:lvl8pPr indent="0" lvl="7"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8pPr>
            <a:lvl9pPr indent="0" lvl="8" marL="0" marR="0" rtl="0" algn="r">
              <a:spcBef>
                <a:spcPts val="0"/>
              </a:spcBef>
              <a:buNone/>
              <a:defRPr b="0" i="0" sz="1000" u="none" cap="none" strike="noStrike">
                <a:solidFill>
                  <a:srgbClr val="888888"/>
                </a:solidFill>
                <a:latin typeface="Prompt ExtraLight"/>
                <a:ea typeface="Prompt ExtraLight"/>
                <a:cs typeface="Prompt ExtraLight"/>
                <a:sym typeface="Prompt ExtraLight"/>
              </a:defRPr>
            </a:lvl9pPr>
          </a:lstStyle>
          <a:p>
            <a:pPr indent="0" lvl="0" marL="0" rtl="0" algn="r">
              <a:spcBef>
                <a:spcPts val="0"/>
              </a:spcBef>
              <a:spcAft>
                <a:spcPts val="0"/>
              </a:spcAft>
              <a:buNone/>
            </a:pPr>
            <a:fld id="{00000000-1234-1234-1234-123412341234}" type="slidenum">
              <a:rPr lang="es-MX"/>
              <a:t>‹#›</a:t>
            </a:fld>
            <a:endParaRPr/>
          </a:p>
        </p:txBody>
      </p:sp>
      <p:sp>
        <p:nvSpPr>
          <p:cNvPr id="163" name="Google Shape;163;p108"/>
          <p:cNvSpPr txBox="1"/>
          <p:nvPr>
            <p:ph type="title"/>
          </p:nvPr>
        </p:nvSpPr>
        <p:spPr>
          <a:xfrm>
            <a:off x="1667512" y="28971"/>
            <a:ext cx="7431283" cy="61104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593470"/>
              </a:buClr>
              <a:buSzPts val="2400"/>
              <a:buFont typeface="Arial"/>
              <a:buNone/>
              <a:defRPr b="1" i="0" sz="2400" u="none" cap="none" strike="noStrike">
                <a:solidFill>
                  <a:srgbClr val="59347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descr="Texto&#10;&#10;Descripción generada automáticamente con confianza media" id="164" name="Google Shape;164;p108"/>
          <p:cNvPicPr preferRelativeResize="0"/>
          <p:nvPr/>
        </p:nvPicPr>
        <p:blipFill rotWithShape="1">
          <a:blip r:embed="rId1">
            <a:alphaModFix/>
          </a:blip>
          <a:srcRect b="0" l="0" r="0" t="0"/>
          <a:stretch/>
        </p:blipFill>
        <p:spPr>
          <a:xfrm>
            <a:off x="0" y="37225"/>
            <a:ext cx="1646435" cy="611048"/>
          </a:xfrm>
          <a:prstGeom prst="rect">
            <a:avLst/>
          </a:prstGeom>
          <a:noFill/>
          <a:ln>
            <a:noFill/>
          </a:ln>
        </p:spPr>
      </p:pic>
      <p:pic>
        <p:nvPicPr>
          <p:cNvPr descr="Logotipo, nombre de la empresa&#10;&#10;Descripción generada automáticamente" id="165" name="Google Shape;165;p108"/>
          <p:cNvPicPr preferRelativeResize="0"/>
          <p:nvPr/>
        </p:nvPicPr>
        <p:blipFill rotWithShape="1">
          <a:blip r:embed="rId2">
            <a:alphaModFix/>
          </a:blip>
          <a:srcRect b="0" l="0" r="0" t="0"/>
          <a:stretch/>
        </p:blipFill>
        <p:spPr>
          <a:xfrm>
            <a:off x="-70045" y="6026151"/>
            <a:ext cx="1076319" cy="831849"/>
          </a:xfrm>
          <a:prstGeom prst="rect">
            <a:avLst/>
          </a:prstGeom>
          <a:noFill/>
          <a:ln>
            <a:noFill/>
          </a:ln>
        </p:spPr>
      </p:pic>
      <p:pic>
        <p:nvPicPr>
          <p:cNvPr descr="Texto&#10;&#10;Descripción generada automáticamente con confianza media" id="166" name="Google Shape;166;p108"/>
          <p:cNvPicPr preferRelativeResize="0"/>
          <p:nvPr/>
        </p:nvPicPr>
        <p:blipFill rotWithShape="1">
          <a:blip r:embed="rId3">
            <a:alphaModFix amt="9000"/>
          </a:blip>
          <a:srcRect b="0" l="0" r="68991" t="0"/>
          <a:stretch/>
        </p:blipFill>
        <p:spPr>
          <a:xfrm>
            <a:off x="2248075" y="693993"/>
            <a:ext cx="4647850" cy="5562853"/>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78" r:id="rId4"/>
    <p:sldLayoutId id="2147483679" r:id="rId5"/>
    <p:sldLayoutId id="2147483680"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hyperlink" Target="about:blank" TargetMode="Externa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hyperlink" Target="about:blank" TargetMode="External"/><Relationship Id="rId4" Type="http://schemas.openxmlformats.org/officeDocument/2006/relationships/image" Target="../media/image23.png"/><Relationship Id="rId5" Type="http://schemas.openxmlformats.org/officeDocument/2006/relationships/hyperlink" Target="about:blank" TargetMode="External"/><Relationship Id="rId6" Type="http://schemas.openxmlformats.org/officeDocument/2006/relationships/image" Target="../media/image30.png"/><Relationship Id="rId7"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chart" Target="../charts/chart1.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image" Target="../media/image44.png"/><Relationship Id="rId4" Type="http://schemas.openxmlformats.org/officeDocument/2006/relationships/chart" Target="../charts/char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chart" Target="../charts/chart3.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48.png"/><Relationship Id="rId4" Type="http://schemas.openxmlformats.org/officeDocument/2006/relationships/chart" Target="../charts/char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 Id="rId3" Type="http://schemas.openxmlformats.org/officeDocument/2006/relationships/image" Target="../media/image4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hyperlink" Target="about:blank" TargetMode="Externa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 Id="rId3" Type="http://schemas.openxmlformats.org/officeDocument/2006/relationships/hyperlink" Target="about:blank" TargetMode="External"/><Relationship Id="rId4" Type="http://schemas.openxmlformats.org/officeDocument/2006/relationships/image" Target="../media/image46.png"/><Relationship Id="rId9" Type="http://schemas.openxmlformats.org/officeDocument/2006/relationships/chart" Target="../charts/chart5.xml"/><Relationship Id="rId5" Type="http://schemas.openxmlformats.org/officeDocument/2006/relationships/image" Target="../media/image50.png"/><Relationship Id="rId6" Type="http://schemas.openxmlformats.org/officeDocument/2006/relationships/image" Target="../media/image56.png"/><Relationship Id="rId7" Type="http://schemas.openxmlformats.org/officeDocument/2006/relationships/image" Target="../media/image49.png"/><Relationship Id="rId8" Type="http://schemas.openxmlformats.org/officeDocument/2006/relationships/image" Target="../media/image53.png"/><Relationship Id="rId10"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2.xml"/><Relationship Id="rId3" Type="http://schemas.openxmlformats.org/officeDocument/2006/relationships/image" Target="../media/image67.png"/><Relationship Id="rId4" Type="http://schemas.openxmlformats.org/officeDocument/2006/relationships/image" Target="../media/image52.png"/><Relationship Id="rId5" Type="http://schemas.openxmlformats.org/officeDocument/2006/relationships/image" Target="../media/image5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3.xml"/><Relationship Id="rId3" Type="http://schemas.openxmlformats.org/officeDocument/2006/relationships/image" Target="../media/image55.png"/><Relationship Id="rId4" Type="http://schemas.openxmlformats.org/officeDocument/2006/relationships/image" Target="../media/image60.png"/><Relationship Id="rId5" Type="http://schemas.openxmlformats.org/officeDocument/2006/relationships/image" Target="../media/image5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66.png"/><Relationship Id="rId4" Type="http://schemas.openxmlformats.org/officeDocument/2006/relationships/image" Target="../media/image61.png"/><Relationship Id="rId5" Type="http://schemas.openxmlformats.org/officeDocument/2006/relationships/image" Target="../media/image70.png"/><Relationship Id="rId6" Type="http://schemas.openxmlformats.org/officeDocument/2006/relationships/image" Target="../media/image59.png"/><Relationship Id="rId7" Type="http://schemas.openxmlformats.org/officeDocument/2006/relationships/image" Target="../media/image5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69.png"/><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64.png"/><Relationship Id="rId4" Type="http://schemas.openxmlformats.org/officeDocument/2006/relationships/image" Target="../media/image72.png"/><Relationship Id="rId5" Type="http://schemas.openxmlformats.org/officeDocument/2006/relationships/image" Target="../media/image62.png"/><Relationship Id="rId6" Type="http://schemas.openxmlformats.org/officeDocument/2006/relationships/image" Target="../media/image68.png"/><Relationship Id="rId7" Type="http://schemas.openxmlformats.org/officeDocument/2006/relationships/image" Target="../media/image7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65.png"/><Relationship Id="rId4" Type="http://schemas.openxmlformats.org/officeDocument/2006/relationships/image" Target="../media/image75.png"/><Relationship Id="rId5" Type="http://schemas.openxmlformats.org/officeDocument/2006/relationships/image" Target="../media/image7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7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7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xml"/><Relationship Id="rId3" Type="http://schemas.openxmlformats.org/officeDocument/2006/relationships/hyperlink" Target="about:blank" TargetMode="External"/><Relationship Id="rId4" Type="http://schemas.openxmlformats.org/officeDocument/2006/relationships/image" Target="../media/image11.png"/><Relationship Id="rId9" Type="http://schemas.openxmlformats.org/officeDocument/2006/relationships/image" Target="../media/image7.png"/><Relationship Id="rId5" Type="http://schemas.openxmlformats.org/officeDocument/2006/relationships/hyperlink" Target="about:blank" TargetMode="External"/><Relationship Id="rId6" Type="http://schemas.openxmlformats.org/officeDocument/2006/relationships/image" Target="../media/image3.png"/><Relationship Id="rId7" Type="http://schemas.openxmlformats.org/officeDocument/2006/relationships/hyperlink" Target="about:blank" TargetMode="External"/><Relationship Id="rId8"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73.png"/><Relationship Id="rId4" Type="http://schemas.openxmlformats.org/officeDocument/2006/relationships/image" Target="../media/image8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7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7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8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8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8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8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8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8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9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8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9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9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8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9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8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9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9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4.png"/><Relationship Id="rId4" Type="http://schemas.openxmlformats.org/officeDocument/2006/relationships/image" Target="../media/image29.png"/><Relationship Id="rId5" Type="http://schemas.openxmlformats.org/officeDocument/2006/relationships/image" Target="../media/image2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9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9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101.png"/><Relationship Id="rId4" Type="http://schemas.openxmlformats.org/officeDocument/2006/relationships/chart" Target="../charts/char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chart" Target="../charts/chart7.xml"/><Relationship Id="rId4" Type="http://schemas.openxmlformats.org/officeDocument/2006/relationships/image" Target="../media/image11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9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9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10.png"/><Relationship Id="rId4" Type="http://schemas.openxmlformats.org/officeDocument/2006/relationships/image" Target="../media/image100.png"/><Relationship Id="rId5" Type="http://schemas.openxmlformats.org/officeDocument/2006/relationships/image" Target="../media/image10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1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103.png"/><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0.png"/><Relationship Id="rId4" Type="http://schemas.openxmlformats.org/officeDocument/2006/relationships/image" Target="../media/image35.png"/><Relationship Id="rId5" Type="http://schemas.openxmlformats.org/officeDocument/2006/relationships/image" Target="../media/image21.png"/><Relationship Id="rId6" Type="http://schemas.openxmlformats.org/officeDocument/2006/relationships/image" Target="../media/image33.png"/><Relationship Id="rId7" Type="http://schemas.openxmlformats.org/officeDocument/2006/relationships/image" Target="../media/image2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0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 Id="rId3" Type="http://schemas.openxmlformats.org/officeDocument/2006/relationships/hyperlink" Target="about:blank" TargetMode="External"/><Relationship Id="rId4" Type="http://schemas.openxmlformats.org/officeDocument/2006/relationships/image" Target="../media/image4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0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11.png"/><Relationship Id="rId4" Type="http://schemas.openxmlformats.org/officeDocument/2006/relationships/image" Target="../media/image10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10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11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0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08.png"/><Relationship Id="rId4" Type="http://schemas.openxmlformats.org/officeDocument/2006/relationships/image" Target="../media/image11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chart" Target="../charts/char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hyperlink" Target="about:blank" TargetMode="External"/><Relationship Id="rId4" Type="http://schemas.openxmlformats.org/officeDocument/2006/relationships/image" Target="../media/image4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2.xml"/><Relationship Id="rId3" Type="http://schemas.openxmlformats.org/officeDocument/2006/relationships/hyperlink" Target="about:blank" TargetMode="External"/><Relationship Id="rId4" Type="http://schemas.openxmlformats.org/officeDocument/2006/relationships/image" Target="../media/image46.png"/><Relationship Id="rId5" Type="http://schemas.openxmlformats.org/officeDocument/2006/relationships/hyperlink" Target="about:blank"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4.xml"/><Relationship Id="rId3" Type="http://schemas.openxmlformats.org/officeDocument/2006/relationships/hyperlink" Target="about:blank" TargetMode="External"/><Relationship Id="rId4" Type="http://schemas.openxmlformats.org/officeDocument/2006/relationships/image" Target="../media/image46.png"/><Relationship Id="rId5" Type="http://schemas.openxmlformats.org/officeDocument/2006/relationships/hyperlink" Target="about:blank"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7.xml"/><Relationship Id="rId3" Type="http://schemas.openxmlformats.org/officeDocument/2006/relationships/hyperlink" Target="about:blank" TargetMode="External"/><Relationship Id="rId4" Type="http://schemas.openxmlformats.org/officeDocument/2006/relationships/image" Target="../media/image4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slide" Target="/ppt/slides/slide94.xml"/><Relationship Id="rId4" Type="http://schemas.openxmlformats.org/officeDocument/2006/relationships/slide" Target="/ppt/slides/slide95.xml"/><Relationship Id="rId5" Type="http://schemas.openxmlformats.org/officeDocument/2006/relationships/slide" Target="/ppt/slides/slide96.xml"/><Relationship Id="rId6" Type="http://schemas.openxmlformats.org/officeDocument/2006/relationships/slide" Target="/ppt/slides/slide97.xml"/><Relationship Id="rId7" Type="http://schemas.openxmlformats.org/officeDocument/2006/relationships/slide" Target="/ppt/slides/slide98.xml"/><Relationship Id="rId8" Type="http://schemas.openxmlformats.org/officeDocument/2006/relationships/slide" Target="/ppt/slides/slide9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5.xml"/><Relationship Id="rId3" Type="http://schemas.openxmlformats.org/officeDocument/2006/relationships/slide" Target="/ppt/slides/slide92.xml"/><Relationship Id="rId4" Type="http://schemas.openxmlformats.org/officeDocument/2006/relationships/slide" Target="/ppt/slides/slide9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6.xml"/><Relationship Id="rId3" Type="http://schemas.openxmlformats.org/officeDocument/2006/relationships/slide" Target="/ppt/slides/slide92.xml"/><Relationship Id="rId4" Type="http://schemas.openxmlformats.org/officeDocument/2006/relationships/slide" Target="/ppt/slides/slide9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7.xml"/><Relationship Id="rId3" Type="http://schemas.openxmlformats.org/officeDocument/2006/relationships/slide" Target="/ppt/slides/slide92.xml"/><Relationship Id="rId4" Type="http://schemas.openxmlformats.org/officeDocument/2006/relationships/slide" Target="/ppt/slides/slide9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 Id="rId3" Type="http://schemas.openxmlformats.org/officeDocument/2006/relationships/slide" Target="/ppt/slides/slide92.xml"/><Relationship Id="rId4" Type="http://schemas.openxmlformats.org/officeDocument/2006/relationships/slide" Target="/ppt/slides/slide9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9.xml"/><Relationship Id="rId3" Type="http://schemas.openxmlformats.org/officeDocument/2006/relationships/slide" Target="/ppt/slides/slide92.xml"/><Relationship Id="rId4" Type="http://schemas.openxmlformats.org/officeDocument/2006/relationships/slide" Target="/ppt/slid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
          <p:cNvSpPr txBox="1"/>
          <p:nvPr>
            <p:ph type="ctrTitle"/>
          </p:nvPr>
        </p:nvSpPr>
        <p:spPr>
          <a:xfrm>
            <a:off x="1697354" y="2494811"/>
            <a:ext cx="5749290" cy="14700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3470"/>
              </a:buClr>
              <a:buSzPts val="4400"/>
              <a:buFont typeface="Arial"/>
              <a:buNone/>
            </a:pPr>
            <a:r>
              <a:rPr lang="es-MX" sz="4400">
                <a:solidFill>
                  <a:srgbClr val="593470"/>
                </a:solidFill>
              </a:rPr>
              <a:t>Sesión Ordinaria de Consejo Directivo</a:t>
            </a:r>
            <a:endParaRPr/>
          </a:p>
        </p:txBody>
      </p:sp>
      <p:sp>
        <p:nvSpPr>
          <p:cNvPr id="186" name="Google Shape;186;p1"/>
          <p:cNvSpPr txBox="1"/>
          <p:nvPr>
            <p:ph idx="1" type="subTitle"/>
          </p:nvPr>
        </p:nvSpPr>
        <p:spPr>
          <a:xfrm>
            <a:off x="1697354" y="3964836"/>
            <a:ext cx="5742296" cy="121123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95959"/>
              </a:buClr>
              <a:buSzPts val="3200"/>
              <a:buFont typeface="Arial"/>
              <a:buNone/>
            </a:pPr>
            <a:r>
              <a:rPr b="1" i="0" lang="es-MX" sz="3200" u="none" cap="none" strike="noStrike">
                <a:solidFill>
                  <a:srgbClr val="595959"/>
                </a:solidFill>
                <a:latin typeface="Prompt ExtraLight"/>
                <a:ea typeface="Prompt ExtraLight"/>
                <a:cs typeface="Prompt ExtraLight"/>
                <a:sym typeface="Prompt ExtraLight"/>
              </a:rPr>
              <a:t>02/2022</a:t>
            </a:r>
            <a:endParaRPr/>
          </a:p>
        </p:txBody>
      </p:sp>
      <p:sp>
        <p:nvSpPr>
          <p:cNvPr id="187" name="Google Shape;187;p1"/>
          <p:cNvSpPr txBox="1"/>
          <p:nvPr>
            <p:ph idx="11" type="ftr"/>
          </p:nvPr>
        </p:nvSpPr>
        <p:spPr>
          <a:xfrm>
            <a:off x="2694332" y="6508852"/>
            <a:ext cx="3755335"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sz="800"/>
              <a:t>Sesión Ordinaria 02/2022 del 23 de febrero 2022</a:t>
            </a:r>
            <a:endParaRPr sz="800"/>
          </a:p>
        </p:txBody>
      </p:sp>
      <p:sp>
        <p:nvSpPr>
          <p:cNvPr id="188" name="Google Shape;188;p1"/>
          <p:cNvSpPr txBox="1"/>
          <p:nvPr>
            <p:ph idx="12" type="sldNum"/>
          </p:nvPr>
        </p:nvSpPr>
        <p:spPr>
          <a:xfrm>
            <a:off x="0" y="6480151"/>
            <a:ext cx="457200" cy="377849"/>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s-MX"/>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1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277" name="Google Shape;277;p1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278" name="Google Shape;278;p10"/>
          <p:cNvSpPr txBox="1"/>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Arial"/>
              <a:buNone/>
            </a:pPr>
            <a:r>
              <a:rPr b="1" lang="es-MX" sz="2200">
                <a:solidFill>
                  <a:schemeClr val="lt1"/>
                </a:solidFill>
                <a:latin typeface="Arial"/>
                <a:ea typeface="Arial"/>
                <a:cs typeface="Arial"/>
                <a:sym typeface="Arial"/>
              </a:rPr>
              <a:t>Distribución de Afiliados y Pensionados</a:t>
            </a:r>
            <a:endParaRPr/>
          </a:p>
        </p:txBody>
      </p:sp>
      <p:sp>
        <p:nvSpPr>
          <p:cNvPr id="279" name="Google Shape;279;p10"/>
          <p:cNvSpPr txBox="1"/>
          <p:nvPr/>
        </p:nvSpPr>
        <p:spPr>
          <a:xfrm>
            <a:off x="101536" y="669575"/>
            <a:ext cx="46053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200">
                <a:solidFill>
                  <a:srgbClr val="7030A0"/>
                </a:solidFill>
                <a:latin typeface="Prompt ExtraLight"/>
                <a:ea typeface="Prompt ExtraLight"/>
                <a:cs typeface="Prompt ExtraLight"/>
                <a:sym typeface="Prompt ExtraLight"/>
              </a:rPr>
              <a:t>TIPO DE PENSIÓN, RANGO DE EDAD Y PENSIÓN MENSUAL</a:t>
            </a:r>
            <a:endParaRPr/>
          </a:p>
        </p:txBody>
      </p:sp>
      <p:pic>
        <p:nvPicPr>
          <p:cNvPr id="280" name="Google Shape;280;p10"/>
          <p:cNvPicPr preferRelativeResize="0"/>
          <p:nvPr/>
        </p:nvPicPr>
        <p:blipFill rotWithShape="1">
          <a:blip r:embed="rId3">
            <a:alphaModFix/>
          </a:blip>
          <a:srcRect b="0" l="0" r="0" t="0"/>
          <a:stretch/>
        </p:blipFill>
        <p:spPr>
          <a:xfrm>
            <a:off x="179510" y="1067439"/>
            <a:ext cx="8712971" cy="4805561"/>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2" name="Shape 1262"/>
        <p:cNvGrpSpPr/>
        <p:nvPr/>
      </p:nvGrpSpPr>
      <p:grpSpPr>
        <a:xfrm>
          <a:off x="0" y="0"/>
          <a:ext cx="0" cy="0"/>
          <a:chOff x="0" y="0"/>
          <a:chExt cx="0" cy="0"/>
        </a:xfrm>
      </p:grpSpPr>
      <p:sp>
        <p:nvSpPr>
          <p:cNvPr id="1263" name="Google Shape;1263;p100"/>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64" name="Google Shape;1264;p100"/>
          <p:cNvSpPr txBox="1"/>
          <p:nvPr/>
        </p:nvSpPr>
        <p:spPr>
          <a:xfrm>
            <a:off x="384310" y="1315744"/>
            <a:ext cx="8506472" cy="461805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s-MX" sz="1800">
                <a:solidFill>
                  <a:schemeClr val="dk1"/>
                </a:solidFill>
                <a:latin typeface="Prompt ExtraLight"/>
                <a:ea typeface="Prompt ExtraLight"/>
                <a:cs typeface="Prompt ExtraLight"/>
                <a:sym typeface="Prompt ExtraLight"/>
              </a:rPr>
              <a:t>Se aprueba, en términos del artículo 127 fracción V de la Ley del Instituto de Pensiones del Estado de Jalisco, para los casos donde afiliados del Instituto de Pensiones del Estado de Jalisco, se vieron involucrados en el delito de suplantación de identidad, lo siguiente:</a:t>
            </a:r>
            <a:endParaRPr sz="1800">
              <a:solidFill>
                <a:schemeClr val="dk1"/>
              </a:solidFill>
              <a:latin typeface="Prompt ExtraLight"/>
              <a:ea typeface="Prompt ExtraLight"/>
              <a:cs typeface="Prompt ExtraLight"/>
              <a:sym typeface="Prompt ExtraLight"/>
            </a:endParaRPr>
          </a:p>
          <a:p>
            <a:pPr indent="0" lvl="0" marL="0" marR="0" rtl="0" algn="just">
              <a:lnSpc>
                <a:spcPct val="150000"/>
              </a:lnSpc>
              <a:spcBef>
                <a:spcPts val="0"/>
              </a:spcBef>
              <a:spcAft>
                <a:spcPts val="0"/>
              </a:spcAft>
              <a:buNone/>
            </a:pPr>
            <a:r>
              <a:rPr lang="es-MX" sz="1800">
                <a:solidFill>
                  <a:schemeClr val="dk1"/>
                </a:solidFill>
                <a:latin typeface="Prompt ExtraLight"/>
                <a:ea typeface="Prompt ExtraLight"/>
                <a:cs typeface="Prompt ExtraLight"/>
                <a:sym typeface="Prompt ExtraLight"/>
              </a:rPr>
              <a:t> </a:t>
            </a:r>
            <a:endParaRPr sz="1800">
              <a:solidFill>
                <a:schemeClr val="dk1"/>
              </a:solidFill>
              <a:latin typeface="Prompt ExtraLight"/>
              <a:ea typeface="Prompt ExtraLight"/>
              <a:cs typeface="Prompt ExtraLight"/>
              <a:sym typeface="Prompt ExtraLight"/>
            </a:endParaRPr>
          </a:p>
          <a:p>
            <a:pPr indent="0" lvl="0" marL="0" marR="0" rtl="0" algn="just">
              <a:lnSpc>
                <a:spcPct val="150000"/>
              </a:lnSpc>
              <a:spcBef>
                <a:spcPts val="0"/>
              </a:spcBef>
              <a:spcAft>
                <a:spcPts val="0"/>
              </a:spcAft>
              <a:buNone/>
            </a:pPr>
            <a:r>
              <a:rPr b="1" lang="es-MX" sz="1800">
                <a:solidFill>
                  <a:schemeClr val="dk1"/>
                </a:solidFill>
                <a:latin typeface="Prompt ExtraLight"/>
                <a:ea typeface="Prompt ExtraLight"/>
                <a:cs typeface="Prompt ExtraLight"/>
                <a:sym typeface="Prompt ExtraLight"/>
              </a:rPr>
              <a:t>A)</a:t>
            </a:r>
            <a:r>
              <a:rPr lang="es-MX" sz="1800">
                <a:solidFill>
                  <a:schemeClr val="dk1"/>
                </a:solidFill>
                <a:latin typeface="Prompt ExtraLight"/>
                <a:ea typeface="Prompt ExtraLight"/>
                <a:cs typeface="Prompt ExtraLight"/>
                <a:sym typeface="Prompt ExtraLight"/>
              </a:rPr>
              <a:t> Se desbloquen sus prestaciones.</a:t>
            </a:r>
            <a:endParaRPr sz="1800">
              <a:solidFill>
                <a:schemeClr val="dk1"/>
              </a:solidFill>
              <a:latin typeface="Prompt ExtraLight"/>
              <a:ea typeface="Prompt ExtraLight"/>
              <a:cs typeface="Prompt ExtraLight"/>
              <a:sym typeface="Prompt ExtraLight"/>
            </a:endParaRPr>
          </a:p>
          <a:p>
            <a:pPr indent="0" lvl="0" marL="0" marR="0" rtl="0" algn="just">
              <a:lnSpc>
                <a:spcPct val="150000"/>
              </a:lnSpc>
              <a:spcBef>
                <a:spcPts val="0"/>
              </a:spcBef>
              <a:spcAft>
                <a:spcPts val="0"/>
              </a:spcAft>
              <a:buNone/>
            </a:pPr>
            <a:r>
              <a:rPr b="1" lang="es-MX" sz="1800">
                <a:solidFill>
                  <a:schemeClr val="dk1"/>
                </a:solidFill>
                <a:latin typeface="Prompt ExtraLight"/>
                <a:ea typeface="Prompt ExtraLight"/>
                <a:cs typeface="Prompt ExtraLight"/>
                <a:sym typeface="Prompt ExtraLight"/>
              </a:rPr>
              <a:t>B) </a:t>
            </a:r>
            <a:r>
              <a:rPr lang="es-MX" sz="1800">
                <a:solidFill>
                  <a:schemeClr val="dk1"/>
                </a:solidFill>
                <a:latin typeface="Prompt ExtraLight"/>
                <a:ea typeface="Prompt ExtraLight"/>
                <a:cs typeface="Prompt ExtraLight"/>
                <a:sym typeface="Prompt ExtraLight"/>
              </a:rPr>
              <a:t>Se aplique condonación del 100% de intereses moratorios. </a:t>
            </a:r>
            <a:endParaRPr/>
          </a:p>
          <a:p>
            <a:pPr indent="0" lvl="0" marL="0" marR="0" rtl="0" algn="just">
              <a:lnSpc>
                <a:spcPct val="150000"/>
              </a:lnSpc>
              <a:spcBef>
                <a:spcPts val="0"/>
              </a:spcBef>
              <a:spcAft>
                <a:spcPts val="0"/>
              </a:spcAft>
              <a:buNone/>
            </a:pPr>
            <a:r>
              <a:rPr b="1" lang="es-MX" sz="1800">
                <a:solidFill>
                  <a:schemeClr val="dk1"/>
                </a:solidFill>
                <a:latin typeface="Prompt ExtraLight"/>
                <a:ea typeface="Prompt ExtraLight"/>
                <a:cs typeface="Prompt ExtraLight"/>
                <a:sym typeface="Prompt ExtraLight"/>
              </a:rPr>
              <a:t>C)</a:t>
            </a:r>
            <a:r>
              <a:rPr lang="es-MX" sz="1800">
                <a:solidFill>
                  <a:schemeClr val="dk1"/>
                </a:solidFill>
                <a:latin typeface="Prompt ExtraLight"/>
                <a:ea typeface="Prompt ExtraLight"/>
                <a:cs typeface="Prompt ExtraLight"/>
                <a:sym typeface="Prompt ExtraLight"/>
              </a:rPr>
              <a:t> El adeudo sea liquidado con el fondo de garantía. </a:t>
            </a:r>
            <a:endParaRPr sz="1800">
              <a:solidFill>
                <a:schemeClr val="dk1"/>
              </a:solidFill>
              <a:latin typeface="Prompt ExtraLight"/>
              <a:ea typeface="Prompt ExtraLight"/>
              <a:cs typeface="Prompt ExtraLight"/>
              <a:sym typeface="Prompt ExtraLight"/>
            </a:endParaRPr>
          </a:p>
          <a:p>
            <a:pPr indent="0" lvl="0" marL="0" marR="0" rtl="0" algn="just">
              <a:lnSpc>
                <a:spcPct val="150000"/>
              </a:lnSpc>
              <a:spcBef>
                <a:spcPts val="0"/>
              </a:spcBef>
              <a:spcAft>
                <a:spcPts val="0"/>
              </a:spcAft>
              <a:buNone/>
            </a:pPr>
            <a:r>
              <a:rPr lang="es-MX" sz="1800">
                <a:solidFill>
                  <a:schemeClr val="dk1"/>
                </a:solidFill>
                <a:latin typeface="Prompt ExtraLight"/>
                <a:ea typeface="Prompt ExtraLight"/>
                <a:cs typeface="Prompt ExtraLight"/>
                <a:sym typeface="Prompt ExtraLight"/>
              </a:rPr>
              <a:t> </a:t>
            </a:r>
            <a:endParaRPr sz="1800">
              <a:solidFill>
                <a:schemeClr val="dk1"/>
              </a:solidFill>
              <a:latin typeface="Prompt ExtraLight"/>
              <a:ea typeface="Prompt ExtraLight"/>
              <a:cs typeface="Prompt ExtraLight"/>
              <a:sym typeface="Prompt ExtraLight"/>
            </a:endParaRPr>
          </a:p>
          <a:p>
            <a:pPr indent="0" lvl="0" marL="0" marR="0" rtl="0" algn="just">
              <a:lnSpc>
                <a:spcPct val="150000"/>
              </a:lnSpc>
              <a:spcBef>
                <a:spcPts val="0"/>
              </a:spcBef>
              <a:spcAft>
                <a:spcPts val="0"/>
              </a:spcAft>
              <a:buNone/>
            </a:pPr>
            <a:r>
              <a:rPr lang="es-MX" sz="1800">
                <a:solidFill>
                  <a:schemeClr val="dk1"/>
                </a:solidFill>
                <a:latin typeface="Prompt ExtraLight"/>
                <a:ea typeface="Prompt ExtraLight"/>
                <a:cs typeface="Prompt ExtraLight"/>
                <a:sym typeface="Prompt ExtraLight"/>
              </a:rPr>
              <a:t>Siempre y cuando, los afiliados reúnan los requisitos previstos en la propuesta que se anexa a la presente minuta como Anexo </a:t>
            </a:r>
            <a:r>
              <a:rPr lang="es-MX" sz="1800">
                <a:solidFill>
                  <a:srgbClr val="FF0000"/>
                </a:solidFill>
                <a:highlight>
                  <a:srgbClr val="FFFF00"/>
                </a:highlight>
                <a:latin typeface="Prompt ExtraLight"/>
                <a:ea typeface="Prompt ExtraLight"/>
                <a:cs typeface="Prompt ExtraLight"/>
                <a:sym typeface="Prompt ExtraLight"/>
              </a:rPr>
              <a:t>X</a:t>
            </a:r>
            <a:r>
              <a:rPr lang="es-MX" sz="1800">
                <a:solidFill>
                  <a:schemeClr val="dk1"/>
                </a:solidFill>
                <a:latin typeface="Prompt ExtraLight"/>
                <a:ea typeface="Prompt ExtraLight"/>
                <a:cs typeface="Prompt ExtraLight"/>
                <a:sym typeface="Prompt ExtraLight"/>
              </a:rPr>
              <a:t>.</a:t>
            </a:r>
            <a:endParaRPr sz="1800">
              <a:solidFill>
                <a:schemeClr val="dk1"/>
              </a:solidFill>
              <a:latin typeface="Prompt ExtraLight"/>
              <a:ea typeface="Prompt ExtraLight"/>
              <a:cs typeface="Prompt ExtraLight"/>
              <a:sym typeface="Prompt ExtraLight"/>
            </a:endParaRPr>
          </a:p>
        </p:txBody>
      </p:sp>
      <p:sp>
        <p:nvSpPr>
          <p:cNvPr id="1265" name="Google Shape;1265;p100"/>
          <p:cNvSpPr txBox="1"/>
          <p:nvPr/>
        </p:nvSpPr>
        <p:spPr>
          <a:xfrm>
            <a:off x="188370" y="773383"/>
            <a:ext cx="2690879" cy="36826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Punto de Acuerdo</a:t>
            </a:r>
            <a:endParaRPr/>
          </a:p>
        </p:txBody>
      </p:sp>
      <p:sp>
        <p:nvSpPr>
          <p:cNvPr id="1266" name="Google Shape;1266;p100"/>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67" name="Google Shape;1267;p100"/>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1" name="Shape 1271"/>
        <p:cNvGrpSpPr/>
        <p:nvPr/>
      </p:nvGrpSpPr>
      <p:grpSpPr>
        <a:xfrm>
          <a:off x="0" y="0"/>
          <a:ext cx="0" cy="0"/>
          <a:chOff x="0" y="0"/>
          <a:chExt cx="0" cy="0"/>
        </a:xfrm>
      </p:grpSpPr>
      <p:sp>
        <p:nvSpPr>
          <p:cNvPr id="1272" name="Google Shape;1272;p101"/>
          <p:cNvSpPr txBox="1"/>
          <p:nvPr>
            <p:ph type="ctrTitle"/>
          </p:nvPr>
        </p:nvSpPr>
        <p:spPr>
          <a:xfrm>
            <a:off x="0" y="2581964"/>
            <a:ext cx="6286500" cy="14700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864EA9"/>
              </a:buClr>
              <a:buSzPts val="2800"/>
              <a:buFont typeface="Arial"/>
              <a:buNone/>
            </a:pPr>
            <a:r>
              <a:rPr lang="es-MX" sz="2800">
                <a:solidFill>
                  <a:srgbClr val="864EA9"/>
                </a:solidFill>
              </a:rPr>
              <a:t>14. Asuntos Varios</a:t>
            </a:r>
            <a:endParaRPr/>
          </a:p>
        </p:txBody>
      </p:sp>
      <p:sp>
        <p:nvSpPr>
          <p:cNvPr id="1273" name="Google Shape;1273;p101"/>
          <p:cNvSpPr txBox="1"/>
          <p:nvPr>
            <p:ph idx="11" type="ftr"/>
          </p:nvPr>
        </p:nvSpPr>
        <p:spPr>
          <a:xfrm>
            <a:off x="2857500" y="6511765"/>
            <a:ext cx="34290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1274" name="Google Shape;1274;p101"/>
          <p:cNvSpPr txBox="1"/>
          <p:nvPr>
            <p:ph idx="12" type="sldNum"/>
          </p:nvPr>
        </p:nvSpPr>
        <p:spPr>
          <a:xfrm>
            <a:off x="8530075" y="6492875"/>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000"/>
              <a:buFont typeface="Prompt ExtraLight"/>
              <a:buNone/>
            </a:pPr>
            <a:fld id="{00000000-1234-1234-1234-123412341234}" type="slidenum">
              <a:rPr b="0" i="0" lang="es-MX" u="none" cap="none" strike="noStrike">
                <a:solidFill>
                  <a:schemeClr val="lt1"/>
                </a:solidFill>
                <a:latin typeface="Prompt ExtraLight"/>
                <a:ea typeface="Prompt ExtraLight"/>
                <a:cs typeface="Prompt ExtraLight"/>
                <a:sym typeface="Prompt ExtraLight"/>
              </a:rPr>
              <a:t>‹#›</a:t>
            </a:fld>
            <a:endParaRPr b="0" i="0" u="none" cap="none" strike="noStrike">
              <a:solidFill>
                <a:schemeClr val="lt1"/>
              </a:solidFill>
              <a:latin typeface="Prompt ExtraLight"/>
              <a:ea typeface="Prompt ExtraLight"/>
              <a:cs typeface="Prompt ExtraLight"/>
              <a:sym typeface="Prompt Extra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284" name="Shape 284"/>
        <p:cNvGrpSpPr/>
        <p:nvPr/>
      </p:nvGrpSpPr>
      <p:grpSpPr>
        <a:xfrm>
          <a:off x="0" y="0"/>
          <a:ext cx="0" cy="0"/>
          <a:chOff x="0" y="0"/>
          <a:chExt cx="0" cy="0"/>
        </a:xfrm>
      </p:grpSpPr>
      <p:sp>
        <p:nvSpPr>
          <p:cNvPr id="285" name="Google Shape;285;p11"/>
          <p:cNvSpPr txBox="1"/>
          <p:nvPr>
            <p:ph idx="12" type="sldNum"/>
          </p:nvPr>
        </p:nvSpPr>
        <p:spPr>
          <a:xfrm>
            <a:off x="6919866"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286" name="Google Shape;286;p11"/>
          <p:cNvSpPr txBox="1"/>
          <p:nvPr>
            <p:ph type="title"/>
          </p:nvPr>
        </p:nvSpPr>
        <p:spPr>
          <a:xfrm>
            <a:off x="44126" y="2648998"/>
            <a:ext cx="9099874" cy="956722"/>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593470"/>
              </a:buClr>
              <a:buSzPts val="2800"/>
              <a:buFont typeface="Arial"/>
              <a:buNone/>
            </a:pPr>
            <a:r>
              <a:rPr lang="es-MX">
                <a:solidFill>
                  <a:srgbClr val="593470"/>
                </a:solidFill>
              </a:rPr>
              <a:t>5. Discusión y en su caso Aprobación de los Estados Financieros</a:t>
            </a:r>
            <a:endParaRPr/>
          </a:p>
        </p:txBody>
      </p:sp>
      <p:sp>
        <p:nvSpPr>
          <p:cNvPr id="287" name="Google Shape;287;p1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288" name="Google Shape;288;p11"/>
          <p:cNvSpPr txBox="1"/>
          <p:nvPr>
            <p:ph idx="1" type="subTitle"/>
          </p:nvPr>
        </p:nvSpPr>
        <p:spPr>
          <a:xfrm>
            <a:off x="3412793" y="3605720"/>
            <a:ext cx="2318412" cy="45517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000"/>
              <a:buFont typeface="Noto Sans Symbols"/>
              <a:buNone/>
            </a:pPr>
            <a:r>
              <a:rPr b="1" i="0" lang="es-MX" sz="2000" u="none" cap="none" strike="noStrike">
                <a:solidFill>
                  <a:srgbClr val="726772"/>
                </a:solidFill>
                <a:latin typeface="Prompt ExtraLight"/>
                <a:ea typeface="Prompt ExtraLight"/>
                <a:cs typeface="Prompt ExtraLight"/>
                <a:sym typeface="Prompt ExtraLight"/>
              </a:rPr>
              <a:t>Enero 2022</a:t>
            </a:r>
            <a:endParaRPr/>
          </a:p>
        </p:txBody>
      </p:sp>
      <p:sp>
        <p:nvSpPr>
          <p:cNvPr id="289" name="Google Shape;289;p11"/>
          <p:cNvSpPr/>
          <p:nvPr/>
        </p:nvSpPr>
        <p:spPr>
          <a:xfrm>
            <a:off x="724064" y="5690947"/>
            <a:ext cx="8105867" cy="769441"/>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726772"/>
              </a:buClr>
              <a:buSzPts val="1100"/>
              <a:buFont typeface="Prompt ExtraLight"/>
              <a:buChar char="•"/>
            </a:pPr>
            <a:r>
              <a:rPr b="0" i="0" lang="es-MX" sz="1100" u="none" cap="none" strike="noStrike">
                <a:solidFill>
                  <a:srgbClr val="726772"/>
                </a:solidFill>
                <a:latin typeface="Prompt ExtraLight"/>
                <a:ea typeface="Prompt ExtraLight"/>
                <a:cs typeface="Prompt ExtraLight"/>
                <a:sym typeface="Prompt ExtraLight"/>
              </a:rPr>
              <a:t>En desahogo del punto número </a:t>
            </a:r>
            <a:r>
              <a:rPr lang="es-MX" sz="1100">
                <a:solidFill>
                  <a:srgbClr val="726772"/>
                </a:solidFill>
                <a:latin typeface="Prompt ExtraLight"/>
                <a:ea typeface="Prompt ExtraLight"/>
                <a:cs typeface="Prompt ExtraLight"/>
                <a:sym typeface="Prompt ExtraLight"/>
              </a:rPr>
              <a:t>cinco</a:t>
            </a:r>
            <a:r>
              <a:rPr b="0" i="0" lang="es-MX" sz="1100" u="none" cap="none" strike="noStrike">
                <a:solidFill>
                  <a:srgbClr val="726772"/>
                </a:solidFill>
                <a:latin typeface="Prompt ExtraLight"/>
                <a:ea typeface="Prompt ExtraLight"/>
                <a:cs typeface="Prompt ExtraLight"/>
                <a:sym typeface="Prompt ExtraLight"/>
              </a:rPr>
              <a:t> del orden del día, el Director General del Instituto de Pensiones del Estado de Jalisco, Héctor Pizano Ramos, con fundamento en lo establecido en el artículo 154 fracciones XVIII y XXII de la Ley del Instituto de Pensiones del Estado de Jalisco, presenta la </a:t>
            </a:r>
            <a:r>
              <a:rPr i="1" lang="es-MX" sz="1100">
                <a:solidFill>
                  <a:srgbClr val="726772"/>
                </a:solidFill>
                <a:latin typeface="Prompt ExtraLight"/>
                <a:ea typeface="Prompt ExtraLight"/>
                <a:cs typeface="Prompt ExtraLight"/>
                <a:sym typeface="Prompt ExtraLight"/>
              </a:rPr>
              <a:t>D</a:t>
            </a:r>
            <a:r>
              <a:rPr b="0" i="1" lang="es-MX" sz="1100" u="none" cap="none" strike="noStrike">
                <a:solidFill>
                  <a:srgbClr val="726772"/>
                </a:solidFill>
                <a:latin typeface="Prompt ExtraLight"/>
                <a:ea typeface="Prompt ExtraLight"/>
                <a:cs typeface="Prompt ExtraLight"/>
                <a:sym typeface="Prompt ExtraLight"/>
              </a:rPr>
              <a:t>iscusión y en su caso Aprobación de los Estados Financieros</a:t>
            </a:r>
            <a:r>
              <a:rPr b="0" i="0" lang="es-MX" sz="1100" u="none" cap="none" strike="noStrike">
                <a:solidFill>
                  <a:srgbClr val="726772"/>
                </a:solidFill>
                <a:latin typeface="Prompt ExtraLight"/>
                <a:ea typeface="Prompt ExtraLight"/>
                <a:cs typeface="Prompt ExtraLight"/>
                <a:sym typeface="Prompt ExtraLight"/>
              </a:rPr>
              <a:t> al mes de enero 2022, conforme al siguiente reporte:</a:t>
            </a:r>
            <a:endParaRPr/>
          </a:p>
        </p:txBody>
      </p:sp>
      <p:pic>
        <p:nvPicPr>
          <p:cNvPr descr="Un letrero de color negro&#10;&#10;Descripción generada automáticamente con confianza baja" id="290" name="Google Shape;290;p11">
            <a:hlinkClick r:id="rId3"/>
          </p:cNvPr>
          <p:cNvPicPr preferRelativeResize="0"/>
          <p:nvPr/>
        </p:nvPicPr>
        <p:blipFill rotWithShape="1">
          <a:blip r:embed="rId4">
            <a:alphaModFix/>
          </a:blip>
          <a:srcRect b="0" l="0" r="0" t="0"/>
          <a:stretch/>
        </p:blipFill>
        <p:spPr>
          <a:xfrm>
            <a:off x="4132702" y="3792452"/>
            <a:ext cx="722311" cy="722311"/>
          </a:xfrm>
          <a:prstGeom prst="rect">
            <a:avLst/>
          </a:prstGeom>
          <a:noFill/>
          <a:ln>
            <a:noFill/>
          </a:ln>
        </p:spPr>
      </p:pic>
      <p:sp>
        <p:nvSpPr>
          <p:cNvPr id="291" name="Google Shape;291;p11"/>
          <p:cNvSpPr txBox="1"/>
          <p:nvPr/>
        </p:nvSpPr>
        <p:spPr>
          <a:xfrm>
            <a:off x="4053836" y="4345486"/>
            <a:ext cx="880042" cy="338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800"/>
              <a:buFont typeface="Prompt ExtraLight"/>
              <a:buNone/>
            </a:pPr>
            <a:r>
              <a:rPr b="1" i="0" lang="es-MX" sz="800" u="none" cap="none" strike="noStrike">
                <a:solidFill>
                  <a:srgbClr val="7F7F7F"/>
                </a:solidFill>
                <a:latin typeface="Prompt ExtraLight"/>
                <a:ea typeface="Prompt ExtraLight"/>
                <a:cs typeface="Prompt ExtraLight"/>
                <a:sym typeface="Prompt ExtraLight"/>
              </a:rPr>
              <a:t>Oficio de Petición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12"/>
          <p:cNvSpPr/>
          <p:nvPr/>
        </p:nvSpPr>
        <p:spPr>
          <a:xfrm>
            <a:off x="0" y="971261"/>
            <a:ext cx="9144000" cy="4696113"/>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b="0" i="0" sz="1800" u="none" cap="none" strike="noStrike">
              <a:solidFill>
                <a:schemeClr val="lt1"/>
              </a:solidFill>
              <a:latin typeface="Prompt ExtraLight"/>
              <a:ea typeface="Prompt ExtraLight"/>
              <a:cs typeface="Prompt ExtraLight"/>
              <a:sym typeface="Prompt ExtraLight"/>
            </a:endParaRPr>
          </a:p>
        </p:txBody>
      </p:sp>
      <p:sp>
        <p:nvSpPr>
          <p:cNvPr id="297" name="Google Shape;297;p12"/>
          <p:cNvSpPr txBox="1"/>
          <p:nvPr>
            <p:ph idx="12" type="sldNum"/>
          </p:nvPr>
        </p:nvSpPr>
        <p:spPr>
          <a:xfrm>
            <a:off x="6932761"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298" name="Google Shape;298;p12"/>
          <p:cNvSpPr txBox="1"/>
          <p:nvPr>
            <p:ph idx="4294967295" type="title"/>
          </p:nvPr>
        </p:nvSpPr>
        <p:spPr>
          <a:xfrm>
            <a:off x="1690688" y="15875"/>
            <a:ext cx="7453312" cy="446088"/>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864EA9"/>
              </a:buClr>
              <a:buSzPct val="100000"/>
              <a:buFont typeface="Arial"/>
              <a:buNone/>
            </a:pPr>
            <a:r>
              <a:rPr lang="es-MX">
                <a:latin typeface="Arial"/>
                <a:ea typeface="Arial"/>
                <a:cs typeface="Arial"/>
                <a:sym typeface="Arial"/>
              </a:rPr>
              <a:t>Estados Financieros Enero 2022</a:t>
            </a:r>
            <a:endParaRPr b="0">
              <a:latin typeface="Arial"/>
              <a:ea typeface="Arial"/>
              <a:cs typeface="Arial"/>
              <a:sym typeface="Arial"/>
            </a:endParaRPr>
          </a:p>
        </p:txBody>
      </p:sp>
      <p:sp>
        <p:nvSpPr>
          <p:cNvPr id="299" name="Google Shape;299;p12"/>
          <p:cNvSpPr txBox="1"/>
          <p:nvPr>
            <p:ph idx="4294967295" type="ftr"/>
          </p:nvPr>
        </p:nvSpPr>
        <p:spPr>
          <a:xfrm>
            <a:off x="2871787" y="6538912"/>
            <a:ext cx="3400425"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00" name="Google Shape;300;p12"/>
          <p:cNvSpPr txBox="1"/>
          <p:nvPr/>
        </p:nvSpPr>
        <p:spPr>
          <a:xfrm>
            <a:off x="0" y="0"/>
            <a:ext cx="0" cy="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200"/>
              <a:buFont typeface="Prompt ExtraLight"/>
              <a:buNone/>
            </a:pPr>
            <a:fld id="{00000000-1234-1234-1234-123412341234}" type="slidenum">
              <a:rPr b="0" i="0" lang="es-MX" sz="1200" u="none" cap="none" strike="noStrike">
                <a:solidFill>
                  <a:srgbClr val="888888"/>
                </a:solidFill>
                <a:latin typeface="Prompt ExtraLight"/>
                <a:ea typeface="Prompt ExtraLight"/>
                <a:cs typeface="Prompt ExtraLight"/>
                <a:sym typeface="Prompt ExtraLight"/>
              </a:rPr>
              <a:t>‹#›</a:t>
            </a:fld>
            <a:endParaRPr b="0" i="0" sz="1200" u="none" cap="none" strike="noStrike">
              <a:solidFill>
                <a:srgbClr val="888888"/>
              </a:solidFill>
              <a:latin typeface="Prompt ExtraLight"/>
              <a:ea typeface="Prompt ExtraLight"/>
              <a:cs typeface="Prompt ExtraLight"/>
              <a:sym typeface="Prompt ExtraLight"/>
            </a:endParaRPr>
          </a:p>
        </p:txBody>
      </p:sp>
      <p:sp>
        <p:nvSpPr>
          <p:cNvPr id="301" name="Google Shape;301;p12"/>
          <p:cNvSpPr txBox="1"/>
          <p:nvPr/>
        </p:nvSpPr>
        <p:spPr>
          <a:xfrm>
            <a:off x="0" y="0"/>
            <a:ext cx="0" cy="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1900"/>
              <a:buFont typeface="Arial"/>
              <a:buNone/>
            </a:pPr>
            <a:r>
              <a:rPr b="1" i="0" lang="es-MX" sz="1900" u="none" cap="none" strike="noStrike">
                <a:solidFill>
                  <a:srgbClr val="FFFFFF"/>
                </a:solidFill>
                <a:latin typeface="Arial"/>
                <a:ea typeface="Arial"/>
                <a:cs typeface="Arial"/>
                <a:sym typeface="Arial"/>
              </a:rPr>
              <a:t>Estados Financieros</a:t>
            </a:r>
            <a:endParaRPr sz="1800">
              <a:solidFill>
                <a:schemeClr val="dk1"/>
              </a:solidFill>
              <a:latin typeface="Prompt ExtraLight"/>
              <a:ea typeface="Prompt ExtraLight"/>
              <a:cs typeface="Prompt ExtraLight"/>
              <a:sym typeface="Prompt ExtraLight"/>
            </a:endParaRPr>
          </a:p>
        </p:txBody>
      </p:sp>
      <p:sp>
        <p:nvSpPr>
          <p:cNvPr id="302" name="Google Shape;302;p12"/>
          <p:cNvSpPr txBox="1"/>
          <p:nvPr/>
        </p:nvSpPr>
        <p:spPr>
          <a:xfrm>
            <a:off x="4164037" y="461611"/>
            <a:ext cx="4990595"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593470"/>
              </a:buClr>
              <a:buSzPts val="1400"/>
              <a:buFont typeface="Prompt ExtraLight"/>
              <a:buNone/>
            </a:pPr>
            <a:r>
              <a:rPr b="0" i="0" lang="es-MX" sz="1400" u="none" cap="none" strike="noStrike">
                <a:solidFill>
                  <a:srgbClr val="593470"/>
                </a:solidFill>
                <a:latin typeface="Prompt ExtraLight"/>
                <a:ea typeface="Prompt ExtraLight"/>
                <a:cs typeface="Prompt ExtraLight"/>
                <a:sym typeface="Prompt ExtraLight"/>
              </a:rPr>
              <a:t>Flujo de Efectivo Diciembre 2021 – Enero 2022</a:t>
            </a:r>
            <a:endParaRPr sz="1800">
              <a:solidFill>
                <a:schemeClr val="dk1"/>
              </a:solidFill>
              <a:latin typeface="Prompt ExtraLight"/>
              <a:ea typeface="Prompt ExtraLight"/>
              <a:cs typeface="Prompt ExtraLight"/>
              <a:sym typeface="Prompt ExtraLight"/>
            </a:endParaRPr>
          </a:p>
        </p:txBody>
      </p:sp>
      <p:sp>
        <p:nvSpPr>
          <p:cNvPr id="303" name="Google Shape;303;p12"/>
          <p:cNvSpPr txBox="1"/>
          <p:nvPr/>
        </p:nvSpPr>
        <p:spPr>
          <a:xfrm>
            <a:off x="7940470" y="6041949"/>
            <a:ext cx="778989"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1000"/>
              <a:buFont typeface="Prompt ExtraLight"/>
              <a:buNone/>
            </a:pPr>
            <a:r>
              <a:rPr b="1" i="0" lang="es-MX" sz="1000" u="none" cap="none" strike="noStrike">
                <a:solidFill>
                  <a:srgbClr val="7F7F7F"/>
                </a:solidFill>
                <a:latin typeface="Prompt ExtraLight"/>
                <a:ea typeface="Prompt ExtraLight"/>
                <a:cs typeface="Prompt ExtraLight"/>
                <a:sym typeface="Prompt ExtraLight"/>
              </a:rPr>
              <a:t>Reserva Técnica</a:t>
            </a:r>
            <a:endParaRPr sz="1800">
              <a:solidFill>
                <a:schemeClr val="dk1"/>
              </a:solidFill>
              <a:latin typeface="Prompt ExtraLight"/>
              <a:ea typeface="Prompt ExtraLight"/>
              <a:cs typeface="Prompt ExtraLight"/>
              <a:sym typeface="Prompt ExtraLight"/>
            </a:endParaRPr>
          </a:p>
        </p:txBody>
      </p:sp>
      <p:sp>
        <p:nvSpPr>
          <p:cNvPr id="304" name="Google Shape;304;p12"/>
          <p:cNvSpPr txBox="1"/>
          <p:nvPr/>
        </p:nvSpPr>
        <p:spPr>
          <a:xfrm>
            <a:off x="7168755" y="6034979"/>
            <a:ext cx="815931"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1000"/>
              <a:buFont typeface="Prompt ExtraLight"/>
              <a:buNone/>
            </a:pPr>
            <a:r>
              <a:rPr b="1" i="0" lang="es-MX" sz="1000" u="none" cap="none" strike="noStrike">
                <a:solidFill>
                  <a:srgbClr val="7F7F7F"/>
                </a:solidFill>
                <a:latin typeface="Prompt ExtraLight"/>
                <a:ea typeface="Prompt ExtraLight"/>
                <a:cs typeface="Prompt ExtraLight"/>
                <a:sym typeface="Prompt ExtraLight"/>
              </a:rPr>
              <a:t>Resumen Ejecutivo Financiero</a:t>
            </a:r>
            <a:endParaRPr sz="1800">
              <a:solidFill>
                <a:schemeClr val="dk1"/>
              </a:solidFill>
              <a:latin typeface="Prompt ExtraLight"/>
              <a:ea typeface="Prompt ExtraLight"/>
              <a:cs typeface="Prompt ExtraLight"/>
              <a:sym typeface="Prompt ExtraLight"/>
            </a:endParaRPr>
          </a:p>
        </p:txBody>
      </p:sp>
      <p:pic>
        <p:nvPicPr>
          <p:cNvPr descr="Un letrero de color negro&#10;&#10;Descripción generada automáticamente con confianza baja" id="305" name="Google Shape;305;p12">
            <a:hlinkClick r:id="rId3"/>
          </p:cNvPr>
          <p:cNvPicPr preferRelativeResize="0"/>
          <p:nvPr/>
        </p:nvPicPr>
        <p:blipFill rotWithShape="1">
          <a:blip r:embed="rId4">
            <a:alphaModFix/>
          </a:blip>
          <a:srcRect b="0" l="0" r="0" t="0"/>
          <a:stretch/>
        </p:blipFill>
        <p:spPr>
          <a:xfrm>
            <a:off x="7121411" y="5180266"/>
            <a:ext cx="1001631" cy="1001631"/>
          </a:xfrm>
          <a:prstGeom prst="rect">
            <a:avLst/>
          </a:prstGeom>
          <a:noFill/>
          <a:ln>
            <a:noFill/>
          </a:ln>
        </p:spPr>
      </p:pic>
      <p:pic>
        <p:nvPicPr>
          <p:cNvPr descr="Un letrero de color negro&#10;&#10;Descripción generada automáticamente con confianza baja" id="306" name="Google Shape;306;p12">
            <a:hlinkClick r:id="rId5"/>
          </p:cNvPr>
          <p:cNvPicPr preferRelativeResize="0"/>
          <p:nvPr/>
        </p:nvPicPr>
        <p:blipFill rotWithShape="1">
          <a:blip r:embed="rId6">
            <a:alphaModFix/>
          </a:blip>
          <a:srcRect b="0" l="0" r="0" t="0"/>
          <a:stretch/>
        </p:blipFill>
        <p:spPr>
          <a:xfrm>
            <a:off x="7829148" y="5156222"/>
            <a:ext cx="1001631" cy="1001631"/>
          </a:xfrm>
          <a:prstGeom prst="rect">
            <a:avLst/>
          </a:prstGeom>
          <a:noFill/>
          <a:ln>
            <a:noFill/>
          </a:ln>
        </p:spPr>
      </p:pic>
      <p:pic>
        <p:nvPicPr>
          <p:cNvPr id="307" name="Google Shape;307;p12"/>
          <p:cNvPicPr preferRelativeResize="0"/>
          <p:nvPr/>
        </p:nvPicPr>
        <p:blipFill rotWithShape="1">
          <a:blip r:embed="rId7">
            <a:alphaModFix/>
          </a:blip>
          <a:srcRect b="0" l="0" r="0" t="13407"/>
          <a:stretch/>
        </p:blipFill>
        <p:spPr>
          <a:xfrm>
            <a:off x="346671" y="1143963"/>
            <a:ext cx="8484108" cy="337306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13"/>
          <p:cNvSpPr/>
          <p:nvPr/>
        </p:nvSpPr>
        <p:spPr>
          <a:xfrm>
            <a:off x="0" y="961736"/>
            <a:ext cx="9144000" cy="4696113"/>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b="0" i="0" sz="1800" u="none" cap="none" strike="noStrike">
              <a:solidFill>
                <a:schemeClr val="lt1"/>
              </a:solidFill>
              <a:latin typeface="Prompt ExtraLight"/>
              <a:ea typeface="Prompt ExtraLight"/>
              <a:cs typeface="Prompt ExtraLight"/>
              <a:sym typeface="Prompt ExtraLight"/>
            </a:endParaRPr>
          </a:p>
        </p:txBody>
      </p:sp>
      <p:sp>
        <p:nvSpPr>
          <p:cNvPr id="313" name="Google Shape;313;p13"/>
          <p:cNvSpPr txBox="1"/>
          <p:nvPr>
            <p:ph idx="12" type="sldNum"/>
          </p:nvPr>
        </p:nvSpPr>
        <p:spPr>
          <a:xfrm>
            <a:off x="6932761"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14" name="Google Shape;314;p13"/>
          <p:cNvSpPr txBox="1"/>
          <p:nvPr>
            <p:ph idx="4294967295" type="title"/>
          </p:nvPr>
        </p:nvSpPr>
        <p:spPr>
          <a:xfrm>
            <a:off x="1690688" y="15875"/>
            <a:ext cx="7453312" cy="446088"/>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864EA9"/>
              </a:buClr>
              <a:buSzPct val="100000"/>
              <a:buFont typeface="Arial"/>
              <a:buNone/>
            </a:pPr>
            <a:r>
              <a:rPr lang="es-MX">
                <a:latin typeface="Arial"/>
                <a:ea typeface="Arial"/>
                <a:cs typeface="Arial"/>
                <a:sym typeface="Arial"/>
              </a:rPr>
              <a:t>Estados Financieros Enero 2022</a:t>
            </a:r>
            <a:endParaRPr b="0">
              <a:latin typeface="Arial"/>
              <a:ea typeface="Arial"/>
              <a:cs typeface="Arial"/>
              <a:sym typeface="Arial"/>
            </a:endParaRPr>
          </a:p>
        </p:txBody>
      </p:sp>
      <p:sp>
        <p:nvSpPr>
          <p:cNvPr id="315" name="Google Shape;315;p13"/>
          <p:cNvSpPr txBox="1"/>
          <p:nvPr>
            <p:ph idx="4294967295" type="ftr"/>
          </p:nvPr>
        </p:nvSpPr>
        <p:spPr>
          <a:xfrm>
            <a:off x="2871787" y="6538912"/>
            <a:ext cx="3400425"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16" name="Google Shape;316;p13"/>
          <p:cNvSpPr txBox="1"/>
          <p:nvPr/>
        </p:nvSpPr>
        <p:spPr>
          <a:xfrm>
            <a:off x="0" y="0"/>
            <a:ext cx="0" cy="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200"/>
              <a:buFont typeface="Prompt ExtraLight"/>
              <a:buNone/>
            </a:pPr>
            <a:fld id="{00000000-1234-1234-1234-123412341234}" type="slidenum">
              <a:rPr b="0" i="0" lang="es-MX" sz="1200" u="none" cap="none" strike="noStrike">
                <a:solidFill>
                  <a:srgbClr val="888888"/>
                </a:solidFill>
                <a:latin typeface="Prompt ExtraLight"/>
                <a:ea typeface="Prompt ExtraLight"/>
                <a:cs typeface="Prompt ExtraLight"/>
                <a:sym typeface="Prompt ExtraLight"/>
              </a:rPr>
              <a:t>‹#›</a:t>
            </a:fld>
            <a:endParaRPr b="0" i="0" sz="1200" u="none" cap="none" strike="noStrike">
              <a:solidFill>
                <a:srgbClr val="888888"/>
              </a:solidFill>
              <a:latin typeface="Prompt ExtraLight"/>
              <a:ea typeface="Prompt ExtraLight"/>
              <a:cs typeface="Prompt ExtraLight"/>
              <a:sym typeface="Prompt ExtraLight"/>
            </a:endParaRPr>
          </a:p>
        </p:txBody>
      </p:sp>
      <p:sp>
        <p:nvSpPr>
          <p:cNvPr id="317" name="Google Shape;317;p13"/>
          <p:cNvSpPr txBox="1"/>
          <p:nvPr/>
        </p:nvSpPr>
        <p:spPr>
          <a:xfrm>
            <a:off x="0" y="0"/>
            <a:ext cx="0" cy="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1900"/>
              <a:buFont typeface="Arial"/>
              <a:buNone/>
            </a:pPr>
            <a:r>
              <a:rPr b="1" i="0" lang="es-MX" sz="1900" u="none" cap="none" strike="noStrike">
                <a:solidFill>
                  <a:srgbClr val="FFFFFF"/>
                </a:solidFill>
                <a:latin typeface="Arial"/>
                <a:ea typeface="Arial"/>
                <a:cs typeface="Arial"/>
                <a:sym typeface="Arial"/>
              </a:rPr>
              <a:t>Estados Financieros</a:t>
            </a:r>
            <a:endParaRPr sz="1800">
              <a:solidFill>
                <a:schemeClr val="dk1"/>
              </a:solidFill>
              <a:latin typeface="Prompt ExtraLight"/>
              <a:ea typeface="Prompt ExtraLight"/>
              <a:cs typeface="Prompt ExtraLight"/>
              <a:sym typeface="Prompt ExtraLight"/>
            </a:endParaRPr>
          </a:p>
        </p:txBody>
      </p:sp>
      <p:sp>
        <p:nvSpPr>
          <p:cNvPr id="318" name="Google Shape;318;p13"/>
          <p:cNvSpPr txBox="1"/>
          <p:nvPr/>
        </p:nvSpPr>
        <p:spPr>
          <a:xfrm>
            <a:off x="4164037" y="461611"/>
            <a:ext cx="4990595"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593470"/>
              </a:buClr>
              <a:buSzPts val="1400"/>
              <a:buFont typeface="Prompt ExtraLight"/>
              <a:buNone/>
            </a:pPr>
            <a:r>
              <a:rPr b="0" i="0" lang="es-MX" sz="1400" u="none" cap="none" strike="noStrike">
                <a:solidFill>
                  <a:srgbClr val="593470"/>
                </a:solidFill>
                <a:latin typeface="Prompt ExtraLight"/>
                <a:ea typeface="Prompt ExtraLight"/>
                <a:cs typeface="Prompt ExtraLight"/>
                <a:sym typeface="Prompt ExtraLight"/>
              </a:rPr>
              <a:t>Flujo de Efectivo Diciembre 2021 – Enero 2022</a:t>
            </a:r>
            <a:endParaRPr sz="1800">
              <a:solidFill>
                <a:schemeClr val="dk1"/>
              </a:solidFill>
              <a:latin typeface="Prompt ExtraLight"/>
              <a:ea typeface="Prompt ExtraLight"/>
              <a:cs typeface="Prompt ExtraLight"/>
              <a:sym typeface="Prompt ExtraLight"/>
            </a:endParaRPr>
          </a:p>
        </p:txBody>
      </p:sp>
      <p:pic>
        <p:nvPicPr>
          <p:cNvPr id="319" name="Google Shape;319;p13"/>
          <p:cNvPicPr preferRelativeResize="0"/>
          <p:nvPr/>
        </p:nvPicPr>
        <p:blipFill rotWithShape="1">
          <a:blip r:embed="rId3">
            <a:alphaModFix/>
          </a:blip>
          <a:srcRect b="0" l="0" r="0" t="9617"/>
          <a:stretch/>
        </p:blipFill>
        <p:spPr>
          <a:xfrm>
            <a:off x="394715" y="961736"/>
            <a:ext cx="8354568" cy="418743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14"/>
          <p:cNvSpPr/>
          <p:nvPr/>
        </p:nvSpPr>
        <p:spPr>
          <a:xfrm>
            <a:off x="176543" y="1385047"/>
            <a:ext cx="9144000" cy="4305985"/>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b="0" i="0" sz="1800" u="none" cap="none" strike="noStrike">
              <a:solidFill>
                <a:schemeClr val="lt1"/>
              </a:solidFill>
              <a:latin typeface="Prompt ExtraLight"/>
              <a:ea typeface="Prompt ExtraLight"/>
              <a:cs typeface="Prompt ExtraLight"/>
              <a:sym typeface="Prompt ExtraLight"/>
            </a:endParaRPr>
          </a:p>
        </p:txBody>
      </p:sp>
      <p:sp>
        <p:nvSpPr>
          <p:cNvPr id="325" name="Google Shape;325;p14"/>
          <p:cNvSpPr txBox="1"/>
          <p:nvPr>
            <p:ph idx="12" type="sldNum"/>
          </p:nvPr>
        </p:nvSpPr>
        <p:spPr>
          <a:xfrm>
            <a:off x="6965194" y="6509991"/>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26" name="Google Shape;326;p14"/>
          <p:cNvSpPr txBox="1"/>
          <p:nvPr>
            <p:ph idx="4294967295" type="ftr"/>
          </p:nvPr>
        </p:nvSpPr>
        <p:spPr>
          <a:xfrm>
            <a:off x="2879725" y="6507162"/>
            <a:ext cx="338455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27" name="Google Shape;327;p14"/>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7030A0"/>
                </a:solidFill>
                <a:latin typeface="Arial"/>
                <a:ea typeface="Arial"/>
                <a:cs typeface="Arial"/>
                <a:sym typeface="Arial"/>
              </a:rPr>
              <a:t>Estados Financieros Enero 2022</a:t>
            </a:r>
            <a:endParaRPr sz="1800">
              <a:solidFill>
                <a:srgbClr val="7030A0"/>
              </a:solidFill>
              <a:latin typeface="Arial"/>
              <a:ea typeface="Arial"/>
              <a:cs typeface="Arial"/>
              <a:sym typeface="Arial"/>
            </a:endParaRPr>
          </a:p>
        </p:txBody>
      </p:sp>
      <p:sp>
        <p:nvSpPr>
          <p:cNvPr id="328" name="Google Shape;328;p14"/>
          <p:cNvSpPr txBox="1"/>
          <p:nvPr/>
        </p:nvSpPr>
        <p:spPr>
          <a:xfrm>
            <a:off x="1563509" y="413794"/>
            <a:ext cx="7535285"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400"/>
              <a:buFont typeface="Prompt ExtraLight"/>
              <a:buNone/>
            </a:pPr>
            <a:r>
              <a:rPr b="0" i="0" lang="es-MX" sz="1400" u="none" cap="none" strike="noStrike">
                <a:solidFill>
                  <a:srgbClr val="593470"/>
                </a:solidFill>
                <a:latin typeface="Prompt ExtraLight"/>
                <a:ea typeface="Prompt ExtraLight"/>
                <a:cs typeface="Prompt ExtraLight"/>
                <a:sym typeface="Prompt ExtraLight"/>
              </a:rPr>
              <a:t>Comparativo del Estado de Situación Financiera</a:t>
            </a:r>
            <a:endParaRPr b="0" i="0" sz="1400" u="none" cap="none" strike="noStrike">
              <a:solidFill>
                <a:srgbClr val="593470"/>
              </a:solidFill>
              <a:latin typeface="Prompt ExtraLight"/>
              <a:ea typeface="Prompt ExtraLight"/>
              <a:cs typeface="Prompt ExtraLight"/>
              <a:sym typeface="Prompt ExtraLight"/>
            </a:endParaRPr>
          </a:p>
        </p:txBody>
      </p:sp>
      <p:sp>
        <p:nvSpPr>
          <p:cNvPr id="329" name="Google Shape;329;p14"/>
          <p:cNvSpPr txBox="1"/>
          <p:nvPr/>
        </p:nvSpPr>
        <p:spPr>
          <a:xfrm>
            <a:off x="176543" y="745110"/>
            <a:ext cx="460821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b="1" i="0" lang="es-MX" sz="1600" u="none" cap="none" strike="noStrike">
                <a:solidFill>
                  <a:srgbClr val="593470"/>
                </a:solidFill>
                <a:latin typeface="Prompt ExtraLight"/>
                <a:ea typeface="Prompt ExtraLight"/>
                <a:cs typeface="Prompt ExtraLight"/>
                <a:sym typeface="Prompt ExtraLight"/>
              </a:rPr>
              <a:t>ACTIVO</a:t>
            </a:r>
            <a:endParaRPr sz="1600">
              <a:solidFill>
                <a:schemeClr val="dk1"/>
              </a:solidFill>
              <a:latin typeface="Prompt ExtraLight"/>
              <a:ea typeface="Prompt ExtraLight"/>
              <a:cs typeface="Prompt ExtraLight"/>
              <a:sym typeface="Prompt ExtraLight"/>
            </a:endParaRPr>
          </a:p>
        </p:txBody>
      </p:sp>
      <p:pic>
        <p:nvPicPr>
          <p:cNvPr id="330" name="Google Shape;330;p14"/>
          <p:cNvPicPr preferRelativeResize="0"/>
          <p:nvPr/>
        </p:nvPicPr>
        <p:blipFill rotWithShape="1">
          <a:blip r:embed="rId3">
            <a:alphaModFix/>
          </a:blip>
          <a:srcRect b="0" l="0" r="0" t="9759"/>
          <a:stretch/>
        </p:blipFill>
        <p:spPr>
          <a:xfrm>
            <a:off x="439674" y="1166967"/>
            <a:ext cx="8264652" cy="430598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15"/>
          <p:cNvSpPr/>
          <p:nvPr/>
        </p:nvSpPr>
        <p:spPr>
          <a:xfrm>
            <a:off x="0" y="961737"/>
            <a:ext cx="9144000" cy="4749196"/>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336" name="Google Shape;336;p15"/>
          <p:cNvSpPr txBox="1"/>
          <p:nvPr>
            <p:ph idx="12" type="sldNum"/>
          </p:nvPr>
        </p:nvSpPr>
        <p:spPr>
          <a:xfrm>
            <a:off x="7010400"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37" name="Google Shape;337;p15"/>
          <p:cNvSpPr txBox="1"/>
          <p:nvPr>
            <p:ph idx="4294967295" type="ftr"/>
          </p:nvPr>
        </p:nvSpPr>
        <p:spPr>
          <a:xfrm>
            <a:off x="2879725" y="6492875"/>
            <a:ext cx="338455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38" name="Google Shape;338;p15"/>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Enero 2022</a:t>
            </a:r>
            <a:endParaRPr sz="1800">
              <a:solidFill>
                <a:schemeClr val="dk1"/>
              </a:solidFill>
              <a:latin typeface="Arial"/>
              <a:ea typeface="Arial"/>
              <a:cs typeface="Arial"/>
              <a:sym typeface="Arial"/>
            </a:endParaRPr>
          </a:p>
        </p:txBody>
      </p:sp>
      <p:sp>
        <p:nvSpPr>
          <p:cNvPr id="339" name="Google Shape;339;p15"/>
          <p:cNvSpPr txBox="1"/>
          <p:nvPr/>
        </p:nvSpPr>
        <p:spPr>
          <a:xfrm>
            <a:off x="4417449" y="407945"/>
            <a:ext cx="4521615"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Anexos</a:t>
            </a:r>
            <a:endParaRPr sz="1800">
              <a:solidFill>
                <a:schemeClr val="dk1"/>
              </a:solidFill>
              <a:latin typeface="Prompt ExtraLight"/>
              <a:ea typeface="Prompt ExtraLight"/>
              <a:cs typeface="Prompt ExtraLight"/>
              <a:sym typeface="Prompt ExtraLight"/>
            </a:endParaRPr>
          </a:p>
        </p:txBody>
      </p:sp>
      <p:pic>
        <p:nvPicPr>
          <p:cNvPr id="340" name="Google Shape;340;p15"/>
          <p:cNvPicPr preferRelativeResize="0"/>
          <p:nvPr/>
        </p:nvPicPr>
        <p:blipFill rotWithShape="1">
          <a:blip r:embed="rId3">
            <a:alphaModFix/>
          </a:blip>
          <a:srcRect b="0" l="0" r="0" t="0"/>
          <a:stretch/>
        </p:blipFill>
        <p:spPr>
          <a:xfrm>
            <a:off x="272842" y="961737"/>
            <a:ext cx="8598315" cy="463669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16"/>
          <p:cNvSpPr/>
          <p:nvPr/>
        </p:nvSpPr>
        <p:spPr>
          <a:xfrm>
            <a:off x="0" y="961737"/>
            <a:ext cx="9144000" cy="5143788"/>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346" name="Google Shape;346;p16"/>
          <p:cNvSpPr txBox="1"/>
          <p:nvPr>
            <p:ph idx="12" type="sldNum"/>
          </p:nvPr>
        </p:nvSpPr>
        <p:spPr>
          <a:xfrm>
            <a:off x="6934200"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47" name="Google Shape;347;p16"/>
          <p:cNvSpPr txBox="1"/>
          <p:nvPr>
            <p:ph idx="4294967295" type="ftr"/>
          </p:nvPr>
        </p:nvSpPr>
        <p:spPr>
          <a:xfrm>
            <a:off x="2879725" y="6538912"/>
            <a:ext cx="338455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48" name="Google Shape;348;p16"/>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Enero 2022</a:t>
            </a:r>
            <a:endParaRPr sz="1800">
              <a:solidFill>
                <a:schemeClr val="dk1"/>
              </a:solidFill>
              <a:latin typeface="Arial"/>
              <a:ea typeface="Arial"/>
              <a:cs typeface="Arial"/>
              <a:sym typeface="Arial"/>
            </a:endParaRPr>
          </a:p>
        </p:txBody>
      </p:sp>
      <p:sp>
        <p:nvSpPr>
          <p:cNvPr id="349" name="Google Shape;349;p16"/>
          <p:cNvSpPr txBox="1"/>
          <p:nvPr/>
        </p:nvSpPr>
        <p:spPr>
          <a:xfrm>
            <a:off x="4417449" y="407945"/>
            <a:ext cx="4521615"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Anexos</a:t>
            </a:r>
            <a:endParaRPr sz="1800">
              <a:solidFill>
                <a:schemeClr val="dk1"/>
              </a:solidFill>
              <a:latin typeface="Prompt ExtraLight"/>
              <a:ea typeface="Prompt ExtraLight"/>
              <a:cs typeface="Prompt ExtraLight"/>
              <a:sym typeface="Prompt ExtraLight"/>
            </a:endParaRPr>
          </a:p>
        </p:txBody>
      </p:sp>
      <p:pic>
        <p:nvPicPr>
          <p:cNvPr id="350" name="Google Shape;350;p16"/>
          <p:cNvPicPr preferRelativeResize="0"/>
          <p:nvPr/>
        </p:nvPicPr>
        <p:blipFill rotWithShape="1">
          <a:blip r:embed="rId3">
            <a:alphaModFix/>
          </a:blip>
          <a:srcRect b="0" l="0" r="0" t="0"/>
          <a:stretch/>
        </p:blipFill>
        <p:spPr>
          <a:xfrm>
            <a:off x="586584" y="879143"/>
            <a:ext cx="7987910" cy="520523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17"/>
          <p:cNvSpPr txBox="1"/>
          <p:nvPr>
            <p:ph idx="11" type="ftr"/>
          </p:nvPr>
        </p:nvSpPr>
        <p:spPr>
          <a:xfrm>
            <a:off x="2879251" y="6547323"/>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56" name="Google Shape;356;p17"/>
          <p:cNvSpPr txBox="1"/>
          <p:nvPr>
            <p:ph idx="12" type="sldNum"/>
          </p:nvPr>
        </p:nvSpPr>
        <p:spPr>
          <a:xfrm>
            <a:off x="8606275" y="6492875"/>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57" name="Google Shape;357;p17"/>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Enero 2022</a:t>
            </a:r>
            <a:endParaRPr sz="1800">
              <a:solidFill>
                <a:schemeClr val="dk1"/>
              </a:solidFill>
              <a:latin typeface="Arial"/>
              <a:ea typeface="Arial"/>
              <a:cs typeface="Arial"/>
              <a:sym typeface="Arial"/>
            </a:endParaRPr>
          </a:p>
        </p:txBody>
      </p:sp>
      <p:sp>
        <p:nvSpPr>
          <p:cNvPr id="358" name="Google Shape;358;p17"/>
          <p:cNvSpPr txBox="1"/>
          <p:nvPr/>
        </p:nvSpPr>
        <p:spPr>
          <a:xfrm>
            <a:off x="3864696" y="451046"/>
            <a:ext cx="4965235"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Comentarios a los Estados Financieros - </a:t>
            </a:r>
            <a:r>
              <a:rPr b="1" lang="es-MX" sz="1600">
                <a:solidFill>
                  <a:srgbClr val="593470"/>
                </a:solidFill>
                <a:latin typeface="Prompt ExtraLight"/>
                <a:ea typeface="Prompt ExtraLight"/>
                <a:cs typeface="Prompt ExtraLight"/>
                <a:sym typeface="Prompt ExtraLight"/>
              </a:rPr>
              <a:t>ACTIVO</a:t>
            </a:r>
            <a:r>
              <a:rPr lang="es-MX" sz="1600">
                <a:solidFill>
                  <a:srgbClr val="593470"/>
                </a:solidFill>
                <a:latin typeface="Prompt ExtraLight"/>
                <a:ea typeface="Prompt ExtraLight"/>
                <a:cs typeface="Prompt ExtraLight"/>
                <a:sym typeface="Prompt ExtraLight"/>
              </a:rPr>
              <a:t> </a:t>
            </a:r>
            <a:endParaRPr sz="1800">
              <a:solidFill>
                <a:schemeClr val="dk1"/>
              </a:solidFill>
              <a:latin typeface="Prompt ExtraLight"/>
              <a:ea typeface="Prompt ExtraLight"/>
              <a:cs typeface="Prompt ExtraLight"/>
              <a:sym typeface="Prompt ExtraLight"/>
            </a:endParaRPr>
          </a:p>
        </p:txBody>
      </p:sp>
      <p:sp>
        <p:nvSpPr>
          <p:cNvPr id="359" name="Google Shape;359;p17"/>
          <p:cNvSpPr/>
          <p:nvPr/>
        </p:nvSpPr>
        <p:spPr>
          <a:xfrm>
            <a:off x="323528" y="1166842"/>
            <a:ext cx="8496944" cy="45243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3F3F3F"/>
              </a:buClr>
              <a:buSzPts val="1600"/>
              <a:buFont typeface="Prompt ExtraLight"/>
              <a:buNone/>
            </a:pPr>
            <a:r>
              <a:rPr b="1" lang="es-MX" sz="1600">
                <a:solidFill>
                  <a:srgbClr val="3F3F3F"/>
                </a:solidFill>
                <a:latin typeface="Prompt ExtraLight"/>
                <a:ea typeface="Prompt ExtraLight"/>
                <a:cs typeface="Prompt ExtraLight"/>
                <a:sym typeface="Prompt ExtraLight"/>
              </a:rPr>
              <a:t>Derechos a recibir Efectivo o Equivalentes</a:t>
            </a:r>
            <a:endParaRPr sz="18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Clr>
                <a:srgbClr val="393339"/>
              </a:buClr>
              <a:buSzPts val="1600"/>
              <a:buFont typeface="Prompt ExtraLight"/>
              <a:buNone/>
            </a:pPr>
            <a:r>
              <a:rPr lang="es-MX" sz="1600">
                <a:solidFill>
                  <a:srgbClr val="393339"/>
                </a:solidFill>
                <a:latin typeface="Prompt ExtraLight"/>
                <a:ea typeface="Prompt ExtraLight"/>
                <a:cs typeface="Prompt ExtraLight"/>
                <a:sym typeface="Prompt ExtraLight"/>
              </a:rPr>
              <a:t>Incremento en Inversiones a Corto Plazo de 106 millones por tomar condiciones favorables de mercado, incremento de 398 millones por Adeudos de las Dependencias de aportaciones y retenciones, un incremento de 51 millones en Préstamos a Corto Plazo por ser mayor el otorgamiento de nuevos préstamos a su recuperación y la disminución de </a:t>
            </a:r>
            <a:r>
              <a:rPr lang="es-MX" sz="1600">
                <a:solidFill>
                  <a:srgbClr val="FF0000"/>
                </a:solidFill>
                <a:latin typeface="Prompt ExtraLight"/>
                <a:ea typeface="Prompt ExtraLight"/>
                <a:cs typeface="Prompt ExtraLight"/>
                <a:sym typeface="Prompt ExtraLight"/>
              </a:rPr>
              <a:t>1 millón</a:t>
            </a:r>
            <a:r>
              <a:rPr lang="es-MX" sz="1600">
                <a:solidFill>
                  <a:schemeClr val="dk1"/>
                </a:solidFill>
                <a:latin typeface="Prompt ExtraLight"/>
                <a:ea typeface="Prompt ExtraLight"/>
                <a:cs typeface="Prompt ExtraLight"/>
                <a:sym typeface="Prompt ExtraLight"/>
              </a:rPr>
              <a:t> </a:t>
            </a:r>
            <a:r>
              <a:rPr lang="es-MX" sz="1600">
                <a:solidFill>
                  <a:srgbClr val="393339"/>
                </a:solidFill>
                <a:latin typeface="Prompt ExtraLight"/>
                <a:ea typeface="Prompt ExtraLight"/>
                <a:cs typeface="Prompt ExtraLight"/>
                <a:sym typeface="Prompt ExtraLight"/>
              </a:rPr>
              <a:t>en arrendamientos por cobrar. </a:t>
            </a:r>
            <a:endParaRPr sz="18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Clr>
                <a:schemeClr val="dk1"/>
              </a:buClr>
              <a:buSzPts val="1600"/>
              <a:buFont typeface="Prompt ExtraLight"/>
              <a:buNone/>
            </a:pPr>
            <a:r>
              <a:t/>
            </a:r>
            <a:endParaRPr sz="1600">
              <a:solidFill>
                <a:srgbClr val="3F3F3F"/>
              </a:solidFill>
              <a:latin typeface="Prompt ExtraLight"/>
              <a:ea typeface="Prompt ExtraLight"/>
              <a:cs typeface="Prompt ExtraLight"/>
              <a:sym typeface="Prompt ExtraLight"/>
            </a:endParaRPr>
          </a:p>
          <a:p>
            <a:pPr indent="0" lvl="0" marL="0" marR="0" rtl="0" algn="l">
              <a:spcBef>
                <a:spcPts val="0"/>
              </a:spcBef>
              <a:spcAft>
                <a:spcPts val="0"/>
              </a:spcAft>
              <a:buClr>
                <a:schemeClr val="dk1"/>
              </a:buClr>
              <a:buSzPts val="800"/>
              <a:buFont typeface="Prompt ExtraLight"/>
              <a:buNone/>
            </a:pPr>
            <a:r>
              <a:t/>
            </a:r>
            <a:endParaRPr b="1" sz="800">
              <a:solidFill>
                <a:srgbClr val="3F3F3F"/>
              </a:solidFill>
              <a:latin typeface="Prompt ExtraLight"/>
              <a:ea typeface="Prompt ExtraLight"/>
              <a:cs typeface="Prompt ExtraLight"/>
              <a:sym typeface="Prompt ExtraLight"/>
            </a:endParaRPr>
          </a:p>
          <a:p>
            <a:pPr indent="0" lvl="0" marL="0" marR="0" rtl="0" algn="l">
              <a:spcBef>
                <a:spcPts val="0"/>
              </a:spcBef>
              <a:spcAft>
                <a:spcPts val="0"/>
              </a:spcAft>
              <a:buClr>
                <a:srgbClr val="3F3F3F"/>
              </a:buClr>
              <a:buSzPts val="1600"/>
              <a:buFont typeface="Prompt ExtraLight"/>
              <a:buNone/>
            </a:pPr>
            <a:r>
              <a:rPr b="1" lang="es-MX" sz="1600">
                <a:solidFill>
                  <a:srgbClr val="3F3F3F"/>
                </a:solidFill>
                <a:latin typeface="Prompt ExtraLight"/>
                <a:ea typeface="Prompt ExtraLight"/>
                <a:cs typeface="Prompt ExtraLight"/>
                <a:sym typeface="Prompt ExtraLight"/>
              </a:rPr>
              <a:t>Inversiones Financieras a Largo Plazo</a:t>
            </a:r>
            <a:endParaRPr sz="18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Clr>
                <a:srgbClr val="393339"/>
              </a:buClr>
              <a:buSzPts val="1600"/>
              <a:buFont typeface="Prompt ExtraLight"/>
              <a:buNone/>
            </a:pPr>
            <a:r>
              <a:rPr lang="es-MX" sz="1600">
                <a:solidFill>
                  <a:srgbClr val="393339"/>
                </a:solidFill>
                <a:latin typeface="Prompt ExtraLight"/>
                <a:ea typeface="Prompt ExtraLight"/>
                <a:cs typeface="Prompt ExtraLight"/>
                <a:sym typeface="Prompt ExtraLight"/>
              </a:rPr>
              <a:t>Incremento de 3 millones, registrando cargos por 765 millones y abonos por 762 millones, destinando parte de los intereses cobrados al flujo.</a:t>
            </a:r>
            <a:endParaRPr sz="18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Clr>
                <a:schemeClr val="dk1"/>
              </a:buClr>
              <a:buSzPts val="1600"/>
              <a:buFont typeface="Prompt ExtraLight"/>
              <a:buNone/>
            </a:pPr>
            <a:r>
              <a:t/>
            </a:r>
            <a:endParaRPr sz="1600">
              <a:solidFill>
                <a:srgbClr val="3F3F3F"/>
              </a:solidFill>
              <a:latin typeface="Prompt ExtraLight"/>
              <a:ea typeface="Prompt ExtraLight"/>
              <a:cs typeface="Prompt ExtraLight"/>
              <a:sym typeface="Prompt ExtraLight"/>
            </a:endParaRPr>
          </a:p>
          <a:p>
            <a:pPr indent="0" lvl="0" marL="0" marR="0" rtl="0" algn="l">
              <a:spcBef>
                <a:spcPts val="0"/>
              </a:spcBef>
              <a:spcAft>
                <a:spcPts val="0"/>
              </a:spcAft>
              <a:buClr>
                <a:schemeClr val="dk1"/>
              </a:buClr>
              <a:buSzPts val="800"/>
              <a:buFont typeface="Prompt ExtraLight"/>
              <a:buNone/>
            </a:pPr>
            <a:r>
              <a:t/>
            </a:r>
            <a:endParaRPr b="1" sz="800">
              <a:solidFill>
                <a:srgbClr val="3F3F3F"/>
              </a:solidFill>
              <a:latin typeface="Prompt ExtraLight"/>
              <a:ea typeface="Prompt ExtraLight"/>
              <a:cs typeface="Prompt ExtraLight"/>
              <a:sym typeface="Prompt ExtraLight"/>
            </a:endParaRPr>
          </a:p>
          <a:p>
            <a:pPr indent="0" lvl="0" marL="0" marR="0" rtl="0" algn="l">
              <a:spcBef>
                <a:spcPts val="0"/>
              </a:spcBef>
              <a:spcAft>
                <a:spcPts val="0"/>
              </a:spcAft>
              <a:buClr>
                <a:srgbClr val="3F3F3F"/>
              </a:buClr>
              <a:buSzPts val="1600"/>
              <a:buFont typeface="Prompt ExtraLight"/>
              <a:buNone/>
            </a:pPr>
            <a:r>
              <a:rPr b="1" lang="es-MX" sz="1600">
                <a:solidFill>
                  <a:srgbClr val="3F3F3F"/>
                </a:solidFill>
                <a:latin typeface="Prompt ExtraLight"/>
                <a:ea typeface="Prompt ExtraLight"/>
                <a:cs typeface="Prompt ExtraLight"/>
                <a:sym typeface="Prompt ExtraLight"/>
              </a:rPr>
              <a:t>Derechos a recibir Efectivo o Equivalentes a Largo Plazo</a:t>
            </a:r>
            <a:endParaRPr sz="18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Clr>
                <a:srgbClr val="393339"/>
              </a:buClr>
              <a:buSzPts val="1600"/>
              <a:buFont typeface="Prompt ExtraLight"/>
              <a:buNone/>
            </a:pPr>
            <a:r>
              <a:rPr lang="es-MX" sz="1600">
                <a:solidFill>
                  <a:srgbClr val="393339"/>
                </a:solidFill>
                <a:latin typeface="Prompt ExtraLight"/>
                <a:ea typeface="Prompt ExtraLight"/>
                <a:cs typeface="Prompt ExtraLight"/>
                <a:sym typeface="Prompt ExtraLight"/>
              </a:rPr>
              <a:t>Disminución del Saldo de Cartera de Préstamos Hipotecarios por 82 millones, (registrando abonos por 82 millones), disminución en Préstamos de Liquidez a Mediano Plazo por </a:t>
            </a:r>
            <a:r>
              <a:rPr lang="es-MX" sz="1600">
                <a:solidFill>
                  <a:srgbClr val="FF0000"/>
                </a:solidFill>
                <a:latin typeface="Prompt ExtraLight"/>
                <a:ea typeface="Prompt ExtraLight"/>
                <a:cs typeface="Prompt ExtraLight"/>
                <a:sym typeface="Prompt ExtraLight"/>
              </a:rPr>
              <a:t>42 millones</a:t>
            </a:r>
            <a:r>
              <a:rPr lang="es-MX" sz="1600">
                <a:solidFill>
                  <a:schemeClr val="dk1"/>
                </a:solidFill>
                <a:latin typeface="Prompt ExtraLight"/>
                <a:ea typeface="Prompt ExtraLight"/>
                <a:cs typeface="Prompt ExtraLight"/>
                <a:sym typeface="Prompt ExtraLight"/>
              </a:rPr>
              <a:t>, </a:t>
            </a:r>
            <a:r>
              <a:rPr lang="es-MX" sz="1600">
                <a:solidFill>
                  <a:srgbClr val="393339"/>
                </a:solidFill>
                <a:latin typeface="Prompt ExtraLight"/>
                <a:ea typeface="Prompt ExtraLight"/>
                <a:cs typeface="Prompt ExtraLight"/>
                <a:sym typeface="Prompt ExtraLight"/>
              </a:rPr>
              <a:t>(con cargos por 6 millones y abonos por 48 millones) y disminución en Préstamos a Mediano Plazo por </a:t>
            </a:r>
            <a:r>
              <a:rPr lang="es-MX" sz="1600">
                <a:solidFill>
                  <a:srgbClr val="FF0000"/>
                </a:solidFill>
                <a:latin typeface="Prompt ExtraLight"/>
                <a:ea typeface="Prompt ExtraLight"/>
                <a:cs typeface="Prompt ExtraLight"/>
                <a:sym typeface="Prompt ExtraLight"/>
              </a:rPr>
              <a:t>2 millones</a:t>
            </a:r>
            <a:r>
              <a:rPr lang="es-MX" sz="1600">
                <a:solidFill>
                  <a:srgbClr val="393339"/>
                </a:solidFill>
                <a:latin typeface="Prompt ExtraLight"/>
                <a:ea typeface="Prompt ExtraLight"/>
                <a:cs typeface="Prompt ExtraLight"/>
                <a:sym typeface="Prompt ExtraLight"/>
              </a:rPr>
              <a:t>, (mostrando cargos de 7 millones y abonos de 9 millones).</a:t>
            </a:r>
            <a:endParaRPr sz="1800">
              <a:solidFill>
                <a:schemeClr val="dk1"/>
              </a:solidFill>
              <a:latin typeface="Prompt ExtraLight"/>
              <a:ea typeface="Prompt ExtraLight"/>
              <a:cs typeface="Prompt ExtraLight"/>
              <a:sym typeface="Prompt Extra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8"/>
          <p:cNvSpPr/>
          <p:nvPr/>
        </p:nvSpPr>
        <p:spPr>
          <a:xfrm>
            <a:off x="0" y="961737"/>
            <a:ext cx="9144000" cy="3791238"/>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365" name="Google Shape;365;p18"/>
          <p:cNvSpPr txBox="1"/>
          <p:nvPr>
            <p:ph idx="12" type="sldNum"/>
          </p:nvPr>
        </p:nvSpPr>
        <p:spPr>
          <a:xfrm>
            <a:off x="7010400"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66" name="Google Shape;366;p18"/>
          <p:cNvSpPr txBox="1"/>
          <p:nvPr>
            <p:ph idx="4294967295" type="ftr"/>
          </p:nvPr>
        </p:nvSpPr>
        <p:spPr>
          <a:xfrm>
            <a:off x="2879725" y="6492875"/>
            <a:ext cx="338455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67" name="Google Shape;367;p18"/>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a:t>
            </a:r>
            <a:r>
              <a:rPr b="1" lang="es-MX" sz="2400">
                <a:solidFill>
                  <a:srgbClr val="593470"/>
                </a:solidFill>
                <a:latin typeface="Arial"/>
                <a:ea typeface="Arial"/>
                <a:cs typeface="Arial"/>
                <a:sym typeface="Arial"/>
              </a:rPr>
              <a:t>Enero</a:t>
            </a:r>
            <a:r>
              <a:rPr b="1" i="0" lang="es-MX" sz="2400" u="none" cap="none" strike="noStrike">
                <a:solidFill>
                  <a:srgbClr val="593470"/>
                </a:solidFill>
                <a:latin typeface="Arial"/>
                <a:ea typeface="Arial"/>
                <a:cs typeface="Arial"/>
                <a:sym typeface="Arial"/>
              </a:rPr>
              <a:t> 2022</a:t>
            </a:r>
            <a:endParaRPr sz="1800">
              <a:solidFill>
                <a:schemeClr val="dk1"/>
              </a:solidFill>
              <a:latin typeface="Arial"/>
              <a:ea typeface="Arial"/>
              <a:cs typeface="Arial"/>
              <a:sym typeface="Arial"/>
            </a:endParaRPr>
          </a:p>
        </p:txBody>
      </p:sp>
      <p:sp>
        <p:nvSpPr>
          <p:cNvPr id="368" name="Google Shape;368;p18"/>
          <p:cNvSpPr txBox="1"/>
          <p:nvPr/>
        </p:nvSpPr>
        <p:spPr>
          <a:xfrm>
            <a:off x="1563509" y="413794"/>
            <a:ext cx="7535285"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400"/>
              <a:buFont typeface="Prompt ExtraLight"/>
              <a:buNone/>
            </a:pPr>
            <a:r>
              <a:rPr lang="es-MX" sz="1400">
                <a:solidFill>
                  <a:srgbClr val="593470"/>
                </a:solidFill>
                <a:latin typeface="Prompt ExtraLight"/>
                <a:ea typeface="Prompt ExtraLight"/>
                <a:cs typeface="Prompt ExtraLight"/>
                <a:sym typeface="Prompt ExtraLight"/>
              </a:rPr>
              <a:t>Comparativo del Estado de Situación Financiera</a:t>
            </a:r>
            <a:endParaRPr sz="1400">
              <a:solidFill>
                <a:srgbClr val="593470"/>
              </a:solidFill>
              <a:latin typeface="Prompt ExtraLight"/>
              <a:ea typeface="Prompt ExtraLight"/>
              <a:cs typeface="Prompt ExtraLight"/>
              <a:sym typeface="Prompt ExtraLight"/>
            </a:endParaRPr>
          </a:p>
        </p:txBody>
      </p:sp>
      <p:sp>
        <p:nvSpPr>
          <p:cNvPr id="369" name="Google Shape;369;p18"/>
          <p:cNvSpPr txBox="1"/>
          <p:nvPr/>
        </p:nvSpPr>
        <p:spPr>
          <a:xfrm>
            <a:off x="76148" y="721571"/>
            <a:ext cx="460821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b="1" lang="es-MX" sz="1600">
                <a:solidFill>
                  <a:srgbClr val="593470"/>
                </a:solidFill>
                <a:latin typeface="Prompt ExtraLight"/>
                <a:ea typeface="Prompt ExtraLight"/>
                <a:cs typeface="Prompt ExtraLight"/>
                <a:sym typeface="Prompt ExtraLight"/>
              </a:rPr>
              <a:t>PASIVO Y PATRIMONIO</a:t>
            </a:r>
            <a:endParaRPr sz="1600">
              <a:solidFill>
                <a:schemeClr val="dk1"/>
              </a:solidFill>
              <a:latin typeface="Prompt ExtraLight"/>
              <a:ea typeface="Prompt ExtraLight"/>
              <a:cs typeface="Prompt ExtraLight"/>
              <a:sym typeface="Prompt ExtraLight"/>
            </a:endParaRPr>
          </a:p>
        </p:txBody>
      </p:sp>
      <p:pic>
        <p:nvPicPr>
          <p:cNvPr id="370" name="Google Shape;370;p18"/>
          <p:cNvPicPr preferRelativeResize="0"/>
          <p:nvPr/>
        </p:nvPicPr>
        <p:blipFill rotWithShape="1">
          <a:blip r:embed="rId3">
            <a:alphaModFix/>
          </a:blip>
          <a:srcRect b="0" l="0" r="0" t="7593"/>
          <a:stretch/>
        </p:blipFill>
        <p:spPr>
          <a:xfrm>
            <a:off x="656844" y="1029348"/>
            <a:ext cx="7830312" cy="522895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19"/>
          <p:cNvSpPr txBox="1"/>
          <p:nvPr>
            <p:ph idx="11" type="ftr"/>
          </p:nvPr>
        </p:nvSpPr>
        <p:spPr>
          <a:xfrm>
            <a:off x="2879251" y="6492875"/>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76" name="Google Shape;376;p19"/>
          <p:cNvSpPr txBox="1"/>
          <p:nvPr>
            <p:ph idx="12" type="sldNum"/>
          </p:nvPr>
        </p:nvSpPr>
        <p:spPr>
          <a:xfrm>
            <a:off x="8606274" y="6492875"/>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77" name="Google Shape;377;p19"/>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Enero 2022</a:t>
            </a:r>
            <a:endParaRPr sz="1800">
              <a:solidFill>
                <a:schemeClr val="dk1"/>
              </a:solidFill>
              <a:latin typeface="Arial"/>
              <a:ea typeface="Arial"/>
              <a:cs typeface="Arial"/>
              <a:sym typeface="Arial"/>
            </a:endParaRPr>
          </a:p>
        </p:txBody>
      </p:sp>
      <p:sp>
        <p:nvSpPr>
          <p:cNvPr id="378" name="Google Shape;378;p19"/>
          <p:cNvSpPr txBox="1"/>
          <p:nvPr/>
        </p:nvSpPr>
        <p:spPr>
          <a:xfrm>
            <a:off x="1955487" y="407945"/>
            <a:ext cx="6919650"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400"/>
              <a:buFont typeface="Prompt ExtraLight"/>
              <a:buNone/>
            </a:pPr>
            <a:r>
              <a:rPr lang="es-MX" sz="1400">
                <a:solidFill>
                  <a:srgbClr val="593470"/>
                </a:solidFill>
                <a:latin typeface="Prompt ExtraLight"/>
                <a:ea typeface="Prompt ExtraLight"/>
                <a:cs typeface="Prompt ExtraLight"/>
                <a:sym typeface="Prompt ExtraLight"/>
              </a:rPr>
              <a:t>Comentarios a los Estados Financieros – </a:t>
            </a:r>
            <a:r>
              <a:rPr b="1" lang="es-MX" sz="1400">
                <a:solidFill>
                  <a:srgbClr val="593470"/>
                </a:solidFill>
                <a:latin typeface="Prompt ExtraLight"/>
                <a:ea typeface="Prompt ExtraLight"/>
                <a:cs typeface="Prompt ExtraLight"/>
                <a:sym typeface="Prompt ExtraLight"/>
              </a:rPr>
              <a:t>PASIVO Y PATRIMONIO</a:t>
            </a:r>
            <a:r>
              <a:rPr lang="es-MX" sz="1400">
                <a:solidFill>
                  <a:srgbClr val="593470"/>
                </a:solidFill>
                <a:latin typeface="Prompt ExtraLight"/>
                <a:ea typeface="Prompt ExtraLight"/>
                <a:cs typeface="Prompt ExtraLight"/>
                <a:sym typeface="Prompt ExtraLight"/>
              </a:rPr>
              <a:t> </a:t>
            </a:r>
            <a:endParaRPr sz="1050">
              <a:solidFill>
                <a:schemeClr val="dk1"/>
              </a:solidFill>
              <a:latin typeface="Prompt ExtraLight"/>
              <a:ea typeface="Prompt ExtraLight"/>
              <a:cs typeface="Prompt ExtraLight"/>
              <a:sym typeface="Prompt ExtraLight"/>
            </a:endParaRPr>
          </a:p>
        </p:txBody>
      </p:sp>
      <p:sp>
        <p:nvSpPr>
          <p:cNvPr id="379" name="Google Shape;379;p19"/>
          <p:cNvSpPr txBox="1"/>
          <p:nvPr/>
        </p:nvSpPr>
        <p:spPr>
          <a:xfrm>
            <a:off x="247650" y="799125"/>
            <a:ext cx="8648700" cy="5514171"/>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593470"/>
              </a:buClr>
              <a:buSzPts val="1800"/>
              <a:buFont typeface="Noto Sans Symbols"/>
              <a:buNone/>
            </a:pPr>
            <a:r>
              <a:rPr b="1" lang="es-MX" sz="1400">
                <a:solidFill>
                  <a:srgbClr val="262626"/>
                </a:solidFill>
                <a:latin typeface="Prompt ExtraLight"/>
                <a:ea typeface="Prompt ExtraLight"/>
                <a:cs typeface="Prompt ExtraLight"/>
                <a:sym typeface="Prompt ExtraLight"/>
              </a:rPr>
              <a:t>Cuentas por pagar a Corto Plazo</a:t>
            </a:r>
            <a:endParaRPr sz="1400">
              <a:solidFill>
                <a:schemeClr val="dk1"/>
              </a:solidFill>
              <a:latin typeface="Prompt ExtraLight"/>
              <a:ea typeface="Prompt ExtraLight"/>
              <a:cs typeface="Prompt ExtraLight"/>
              <a:sym typeface="Prompt ExtraLight"/>
            </a:endParaRPr>
          </a:p>
          <a:p>
            <a:pPr indent="-342900" lvl="0" marL="342900" marR="0" rtl="0" algn="just">
              <a:lnSpc>
                <a:spcPct val="100000"/>
              </a:lnSpc>
              <a:spcBef>
                <a:spcPts val="0"/>
              </a:spcBef>
              <a:spcAft>
                <a:spcPts val="0"/>
              </a:spcAft>
              <a:buClr>
                <a:srgbClr val="593470"/>
              </a:buClr>
              <a:buSzPts val="1200"/>
              <a:buFont typeface="Noto Sans Symbols"/>
              <a:buChar char="▪"/>
            </a:pPr>
            <a:r>
              <a:rPr lang="es-MX" sz="1400">
                <a:solidFill>
                  <a:srgbClr val="3F3F3F"/>
                </a:solidFill>
                <a:latin typeface="Prompt ExtraLight"/>
                <a:ea typeface="Prompt ExtraLight"/>
                <a:cs typeface="Prompt ExtraLight"/>
                <a:sym typeface="Prompt ExtraLight"/>
              </a:rPr>
              <a:t>Disminución en retenciones de ISR por </a:t>
            </a:r>
            <a:r>
              <a:rPr lang="es-MX" sz="1400">
                <a:solidFill>
                  <a:srgbClr val="FF0000"/>
                </a:solidFill>
                <a:latin typeface="Prompt ExtraLight"/>
                <a:ea typeface="Prompt ExtraLight"/>
                <a:cs typeface="Prompt ExtraLight"/>
                <a:sym typeface="Prompt ExtraLight"/>
              </a:rPr>
              <a:t>48 millones</a:t>
            </a:r>
            <a:r>
              <a:rPr lang="es-MX" sz="1400">
                <a:solidFill>
                  <a:srgbClr val="3F3F3F"/>
                </a:solidFill>
                <a:latin typeface="Prompt ExtraLight"/>
                <a:ea typeface="Prompt ExtraLight"/>
                <a:cs typeface="Prompt ExtraLight"/>
                <a:sym typeface="Prompt ExtraLight"/>
              </a:rPr>
              <a:t> derivado del aguinaldo de pensionados, Incremento de 7 millones</a:t>
            </a:r>
            <a:r>
              <a:rPr lang="es-MX" sz="1400">
                <a:solidFill>
                  <a:srgbClr val="FF0000"/>
                </a:solidFill>
                <a:latin typeface="Prompt ExtraLight"/>
                <a:ea typeface="Prompt ExtraLight"/>
                <a:cs typeface="Prompt ExtraLight"/>
                <a:sym typeface="Prompt ExtraLight"/>
              </a:rPr>
              <a:t> </a:t>
            </a:r>
            <a:r>
              <a:rPr lang="es-MX" sz="1400">
                <a:solidFill>
                  <a:srgbClr val="3F3F3F"/>
                </a:solidFill>
                <a:latin typeface="Prompt ExtraLight"/>
                <a:ea typeface="Prompt ExtraLight"/>
                <a:cs typeface="Prompt ExtraLight"/>
                <a:sym typeface="Prompt ExtraLight"/>
              </a:rPr>
              <a:t>en préstamos pendientes de pago al fin del periodo (con registros de cargos de 655 millones y abonos por 662 millones), aumento de 126</a:t>
            </a:r>
            <a:r>
              <a:rPr lang="es-MX" sz="1400">
                <a:solidFill>
                  <a:srgbClr val="FF0000"/>
                </a:solidFill>
                <a:latin typeface="Prompt ExtraLight"/>
                <a:ea typeface="Prompt ExtraLight"/>
                <a:cs typeface="Prompt ExtraLight"/>
                <a:sym typeface="Prompt ExtraLight"/>
              </a:rPr>
              <a:t> </a:t>
            </a:r>
            <a:r>
              <a:rPr lang="es-MX" sz="1400">
                <a:solidFill>
                  <a:srgbClr val="3F3F3F"/>
                </a:solidFill>
                <a:latin typeface="Prompt ExtraLight"/>
                <a:ea typeface="Prompt ExtraLight"/>
                <a:cs typeface="Prompt ExtraLight"/>
                <a:sym typeface="Prompt ExtraLight"/>
              </a:rPr>
              <a:t>millones</a:t>
            </a:r>
            <a:r>
              <a:rPr lang="es-MX" sz="1400">
                <a:solidFill>
                  <a:srgbClr val="FF0000"/>
                </a:solidFill>
                <a:latin typeface="Prompt ExtraLight"/>
                <a:ea typeface="Prompt ExtraLight"/>
                <a:cs typeface="Prompt ExtraLight"/>
                <a:sym typeface="Prompt ExtraLight"/>
              </a:rPr>
              <a:t> </a:t>
            </a:r>
            <a:r>
              <a:rPr lang="es-MX" sz="1400">
                <a:solidFill>
                  <a:srgbClr val="3F3F3F"/>
                </a:solidFill>
                <a:latin typeface="Prompt ExtraLight"/>
                <a:ea typeface="Prompt ExtraLight"/>
                <a:cs typeface="Prompt ExtraLight"/>
                <a:sym typeface="Prompt ExtraLight"/>
              </a:rPr>
              <a:t>en proveedores de bienes y servicios (con cargos de 46 millones  y abonos de 172 millones), y aumento de 12</a:t>
            </a:r>
            <a:r>
              <a:rPr lang="es-MX" sz="1400">
                <a:solidFill>
                  <a:srgbClr val="FF0000"/>
                </a:solidFill>
                <a:latin typeface="Prompt ExtraLight"/>
                <a:ea typeface="Prompt ExtraLight"/>
                <a:cs typeface="Prompt ExtraLight"/>
                <a:sym typeface="Prompt ExtraLight"/>
              </a:rPr>
              <a:t> </a:t>
            </a:r>
            <a:r>
              <a:rPr lang="es-MX" sz="1400">
                <a:solidFill>
                  <a:srgbClr val="3F3F3F"/>
                </a:solidFill>
                <a:latin typeface="Prompt ExtraLight"/>
                <a:ea typeface="Prompt ExtraLight"/>
                <a:cs typeface="Prompt ExtraLight"/>
                <a:sym typeface="Prompt ExtraLight"/>
              </a:rPr>
              <a:t>millones en otras cuentas por pagar por devoluciones y aplicaciones de fondos.</a:t>
            </a:r>
            <a:endParaRPr sz="1400">
              <a:solidFill>
                <a:schemeClr val="dk1"/>
              </a:solidFill>
              <a:latin typeface="Prompt ExtraLight"/>
              <a:ea typeface="Prompt ExtraLight"/>
              <a:cs typeface="Prompt ExtraLight"/>
              <a:sym typeface="Prompt ExtraLight"/>
            </a:endParaRPr>
          </a:p>
          <a:p>
            <a:pPr indent="-228600" lvl="0" marL="342900" marR="0" rtl="0" algn="just">
              <a:lnSpc>
                <a:spcPct val="100000"/>
              </a:lnSpc>
              <a:spcBef>
                <a:spcPts val="0"/>
              </a:spcBef>
              <a:spcAft>
                <a:spcPts val="0"/>
              </a:spcAft>
              <a:buClr>
                <a:srgbClr val="593470"/>
              </a:buClr>
              <a:buSzPts val="1800"/>
              <a:buFont typeface="Noto Sans Symbols"/>
              <a:buNone/>
            </a:pPr>
            <a:r>
              <a:t/>
            </a:r>
            <a:endParaRPr b="1" sz="1400">
              <a:solidFill>
                <a:srgbClr val="262626"/>
              </a:solidFill>
              <a:latin typeface="Prompt ExtraLight"/>
              <a:ea typeface="Prompt ExtraLight"/>
              <a:cs typeface="Prompt ExtraLight"/>
              <a:sym typeface="Prompt ExtraLight"/>
            </a:endParaRPr>
          </a:p>
          <a:p>
            <a:pPr indent="0" lvl="0" marL="0" marR="0" rtl="0" algn="just">
              <a:lnSpc>
                <a:spcPct val="100000"/>
              </a:lnSpc>
              <a:spcBef>
                <a:spcPts val="0"/>
              </a:spcBef>
              <a:spcAft>
                <a:spcPts val="0"/>
              </a:spcAft>
              <a:buClr>
                <a:srgbClr val="593470"/>
              </a:buClr>
              <a:buSzPts val="1800"/>
              <a:buFont typeface="Noto Sans Symbols"/>
              <a:buNone/>
            </a:pPr>
            <a:r>
              <a:rPr b="1" lang="es-MX" sz="1400">
                <a:solidFill>
                  <a:srgbClr val="262626"/>
                </a:solidFill>
                <a:latin typeface="Prompt ExtraLight"/>
                <a:ea typeface="Prompt ExtraLight"/>
                <a:cs typeface="Prompt ExtraLight"/>
                <a:sym typeface="Prompt ExtraLight"/>
              </a:rPr>
              <a:t>Otros Pasivos a Corto Plazo</a:t>
            </a:r>
            <a:endParaRPr sz="1400">
              <a:solidFill>
                <a:schemeClr val="dk1"/>
              </a:solidFill>
              <a:latin typeface="Prompt ExtraLight"/>
              <a:ea typeface="Prompt ExtraLight"/>
              <a:cs typeface="Prompt ExtraLight"/>
              <a:sym typeface="Prompt ExtraLight"/>
            </a:endParaRPr>
          </a:p>
          <a:p>
            <a:pPr indent="-342900" lvl="0" marL="342900" marR="0" rtl="0" algn="just">
              <a:lnSpc>
                <a:spcPct val="100000"/>
              </a:lnSpc>
              <a:spcBef>
                <a:spcPts val="0"/>
              </a:spcBef>
              <a:spcAft>
                <a:spcPts val="0"/>
              </a:spcAft>
              <a:buClr>
                <a:srgbClr val="593470"/>
              </a:buClr>
              <a:buSzPts val="1200"/>
              <a:buFont typeface="Noto Sans Symbols"/>
              <a:buChar char="▪"/>
            </a:pPr>
            <a:r>
              <a:rPr lang="es-MX" sz="1400">
                <a:solidFill>
                  <a:srgbClr val="3F3F3F"/>
                </a:solidFill>
                <a:latin typeface="Prompt ExtraLight"/>
                <a:ea typeface="Prompt ExtraLight"/>
                <a:cs typeface="Prompt ExtraLight"/>
                <a:sym typeface="Prompt ExtraLight"/>
              </a:rPr>
              <a:t>Incremento de 16 millones por Depósitos Bancarios no identificados en su momento y movimientos derivados de Conciliaciones Bancarias, mostrando registros de cargo por 686 millones y abonos por 702 millones.</a:t>
            </a:r>
            <a:endParaRPr sz="1400">
              <a:solidFill>
                <a:schemeClr val="dk1"/>
              </a:solidFill>
              <a:latin typeface="Prompt ExtraLight"/>
              <a:ea typeface="Prompt ExtraLight"/>
              <a:cs typeface="Prompt ExtraLight"/>
              <a:sym typeface="Prompt ExtraLight"/>
            </a:endParaRPr>
          </a:p>
          <a:p>
            <a:pPr indent="-228600" lvl="0" marL="342900" marR="0" rtl="0" algn="just">
              <a:lnSpc>
                <a:spcPct val="100000"/>
              </a:lnSpc>
              <a:spcBef>
                <a:spcPts val="0"/>
              </a:spcBef>
              <a:spcAft>
                <a:spcPts val="0"/>
              </a:spcAft>
              <a:buClr>
                <a:srgbClr val="593470"/>
              </a:buClr>
              <a:buSzPts val="1800"/>
              <a:buFont typeface="Noto Sans Symbols"/>
              <a:buNone/>
            </a:pPr>
            <a:r>
              <a:t/>
            </a:r>
            <a:endParaRPr b="1" sz="1400">
              <a:solidFill>
                <a:srgbClr val="262626"/>
              </a:solidFill>
              <a:latin typeface="Prompt ExtraLight"/>
              <a:ea typeface="Prompt ExtraLight"/>
              <a:cs typeface="Prompt ExtraLight"/>
              <a:sym typeface="Prompt ExtraLight"/>
            </a:endParaRPr>
          </a:p>
          <a:p>
            <a:pPr indent="0" lvl="0" marL="0" marR="0" rtl="0" algn="just">
              <a:lnSpc>
                <a:spcPct val="100000"/>
              </a:lnSpc>
              <a:spcBef>
                <a:spcPts val="0"/>
              </a:spcBef>
              <a:spcAft>
                <a:spcPts val="0"/>
              </a:spcAft>
              <a:buClr>
                <a:srgbClr val="593470"/>
              </a:buClr>
              <a:buSzPts val="1800"/>
              <a:buFont typeface="Noto Sans Symbols"/>
              <a:buNone/>
            </a:pPr>
            <a:r>
              <a:rPr b="1" lang="es-MX" sz="1400">
                <a:solidFill>
                  <a:srgbClr val="262626"/>
                </a:solidFill>
                <a:latin typeface="Prompt ExtraLight"/>
                <a:ea typeface="Prompt ExtraLight"/>
                <a:cs typeface="Prompt ExtraLight"/>
                <a:sym typeface="Prompt ExtraLight"/>
              </a:rPr>
              <a:t>Aportaciones</a:t>
            </a:r>
            <a:endParaRPr sz="1400">
              <a:solidFill>
                <a:schemeClr val="dk1"/>
              </a:solidFill>
              <a:latin typeface="Prompt ExtraLight"/>
              <a:ea typeface="Prompt ExtraLight"/>
              <a:cs typeface="Prompt ExtraLight"/>
              <a:sym typeface="Prompt ExtraLight"/>
            </a:endParaRPr>
          </a:p>
          <a:p>
            <a:pPr indent="-342900" lvl="0" marL="342900" marR="0" rtl="0" algn="just">
              <a:lnSpc>
                <a:spcPct val="100000"/>
              </a:lnSpc>
              <a:spcBef>
                <a:spcPts val="0"/>
              </a:spcBef>
              <a:spcAft>
                <a:spcPts val="0"/>
              </a:spcAft>
              <a:buClr>
                <a:srgbClr val="593470"/>
              </a:buClr>
              <a:buSzPts val="1200"/>
              <a:buFont typeface="Noto Sans Symbols"/>
              <a:buChar char="▪"/>
            </a:pPr>
            <a:r>
              <a:rPr lang="es-MX" sz="1400">
                <a:solidFill>
                  <a:srgbClr val="3F3F3F"/>
                </a:solidFill>
                <a:latin typeface="Prompt ExtraLight"/>
                <a:ea typeface="Prompt ExtraLight"/>
                <a:cs typeface="Prompt ExtraLight"/>
                <a:sym typeface="Prompt ExtraLight"/>
              </a:rPr>
              <a:t>Incremento neto en las aportaciones de afiliados por 83 millones, y un incremento de 61 millones de la aportación Patronal en Vivienda. </a:t>
            </a:r>
            <a:endParaRPr sz="1400">
              <a:solidFill>
                <a:schemeClr val="dk1"/>
              </a:solidFill>
              <a:latin typeface="Prompt ExtraLight"/>
              <a:ea typeface="Prompt ExtraLight"/>
              <a:cs typeface="Prompt ExtraLight"/>
              <a:sym typeface="Prompt ExtraLight"/>
            </a:endParaRPr>
          </a:p>
          <a:p>
            <a:pPr indent="-228600" lvl="0" marL="342900" marR="0" rtl="0" algn="just">
              <a:lnSpc>
                <a:spcPct val="100000"/>
              </a:lnSpc>
              <a:spcBef>
                <a:spcPts val="0"/>
              </a:spcBef>
              <a:spcAft>
                <a:spcPts val="0"/>
              </a:spcAft>
              <a:buClr>
                <a:srgbClr val="593470"/>
              </a:buClr>
              <a:buSzPts val="1800"/>
              <a:buFont typeface="Noto Sans Symbols"/>
              <a:buNone/>
            </a:pPr>
            <a:r>
              <a:t/>
            </a:r>
            <a:endParaRPr b="1" sz="1400">
              <a:solidFill>
                <a:srgbClr val="262626"/>
              </a:solidFill>
              <a:latin typeface="Prompt ExtraLight"/>
              <a:ea typeface="Prompt ExtraLight"/>
              <a:cs typeface="Prompt ExtraLight"/>
              <a:sym typeface="Prompt ExtraLight"/>
            </a:endParaRPr>
          </a:p>
          <a:p>
            <a:pPr indent="0" lvl="0" marL="0" marR="0" rtl="0" algn="just">
              <a:lnSpc>
                <a:spcPct val="100000"/>
              </a:lnSpc>
              <a:spcBef>
                <a:spcPts val="0"/>
              </a:spcBef>
              <a:spcAft>
                <a:spcPts val="0"/>
              </a:spcAft>
              <a:buClr>
                <a:srgbClr val="593470"/>
              </a:buClr>
              <a:buSzPts val="1800"/>
              <a:buFont typeface="Noto Sans Symbols"/>
              <a:buNone/>
            </a:pPr>
            <a:r>
              <a:rPr b="1" lang="es-MX" sz="1400">
                <a:solidFill>
                  <a:srgbClr val="262626"/>
                </a:solidFill>
                <a:latin typeface="Prompt ExtraLight"/>
                <a:ea typeface="Prompt ExtraLight"/>
                <a:cs typeface="Prompt ExtraLight"/>
                <a:sym typeface="Prompt ExtraLight"/>
              </a:rPr>
              <a:t>Resultados del Ejercicio</a:t>
            </a:r>
            <a:endParaRPr sz="1400">
              <a:solidFill>
                <a:schemeClr val="dk1"/>
              </a:solidFill>
              <a:latin typeface="Prompt ExtraLight"/>
              <a:ea typeface="Prompt ExtraLight"/>
              <a:cs typeface="Prompt ExtraLight"/>
              <a:sym typeface="Prompt ExtraLight"/>
            </a:endParaRPr>
          </a:p>
          <a:p>
            <a:pPr indent="-342900" lvl="0" marL="342900" marR="0" rtl="0" algn="just">
              <a:lnSpc>
                <a:spcPct val="100000"/>
              </a:lnSpc>
              <a:spcBef>
                <a:spcPts val="0"/>
              </a:spcBef>
              <a:spcAft>
                <a:spcPts val="0"/>
              </a:spcAft>
              <a:buClr>
                <a:srgbClr val="593470"/>
              </a:buClr>
              <a:buSzPts val="1200"/>
              <a:buFont typeface="Noto Sans Symbols"/>
              <a:buChar char="▪"/>
            </a:pPr>
            <a:r>
              <a:rPr lang="es-MX" sz="1400">
                <a:solidFill>
                  <a:srgbClr val="3F3F3F"/>
                </a:solidFill>
                <a:latin typeface="Prompt ExtraLight"/>
                <a:ea typeface="Prompt ExtraLight"/>
                <a:cs typeface="Prompt ExtraLight"/>
                <a:sym typeface="Prompt ExtraLight"/>
              </a:rPr>
              <a:t>Reconocimiento del efecto en ingresos y egresos del periodo, destacando el dato del Pago de la nómina de pensionados registrada en resultados del periodo por 687 millones.</a:t>
            </a:r>
            <a:endParaRPr sz="1400">
              <a:solidFill>
                <a:schemeClr val="dk1"/>
              </a:solidFill>
              <a:latin typeface="Prompt ExtraLight"/>
              <a:ea typeface="Prompt ExtraLight"/>
              <a:cs typeface="Prompt ExtraLight"/>
              <a:sym typeface="Prompt ExtraLight"/>
            </a:endParaRPr>
          </a:p>
          <a:p>
            <a:pPr indent="-228600" lvl="0" marL="342900" marR="0" rtl="0" algn="just">
              <a:lnSpc>
                <a:spcPct val="100000"/>
              </a:lnSpc>
              <a:spcBef>
                <a:spcPts val="0"/>
              </a:spcBef>
              <a:spcAft>
                <a:spcPts val="0"/>
              </a:spcAft>
              <a:buClr>
                <a:srgbClr val="593470"/>
              </a:buClr>
              <a:buSzPts val="1800"/>
              <a:buFont typeface="Noto Sans Symbols"/>
              <a:buNone/>
            </a:pPr>
            <a:r>
              <a:t/>
            </a:r>
            <a:endParaRPr b="1" sz="1400">
              <a:solidFill>
                <a:srgbClr val="262626"/>
              </a:solidFill>
              <a:latin typeface="Prompt ExtraLight"/>
              <a:ea typeface="Prompt ExtraLight"/>
              <a:cs typeface="Prompt ExtraLight"/>
              <a:sym typeface="Prompt ExtraLight"/>
            </a:endParaRPr>
          </a:p>
          <a:p>
            <a:pPr indent="0" lvl="0" marL="0" marR="0" rtl="0" algn="just">
              <a:lnSpc>
                <a:spcPct val="100000"/>
              </a:lnSpc>
              <a:spcBef>
                <a:spcPts val="0"/>
              </a:spcBef>
              <a:spcAft>
                <a:spcPts val="0"/>
              </a:spcAft>
              <a:buClr>
                <a:srgbClr val="593470"/>
              </a:buClr>
              <a:buSzPts val="1800"/>
              <a:buFont typeface="Noto Sans Symbols"/>
              <a:buNone/>
            </a:pPr>
            <a:r>
              <a:rPr b="1" lang="es-MX" sz="1400">
                <a:solidFill>
                  <a:srgbClr val="262626"/>
                </a:solidFill>
                <a:latin typeface="Prompt ExtraLight"/>
                <a:ea typeface="Prompt ExtraLight"/>
                <a:cs typeface="Prompt ExtraLight"/>
                <a:sym typeface="Prompt ExtraLight"/>
              </a:rPr>
              <a:t>Resultados de Ejercicios Anteriores</a:t>
            </a:r>
            <a:endParaRPr sz="1400">
              <a:solidFill>
                <a:schemeClr val="dk1"/>
              </a:solidFill>
              <a:latin typeface="Prompt ExtraLight"/>
              <a:ea typeface="Prompt ExtraLight"/>
              <a:cs typeface="Prompt ExtraLight"/>
              <a:sym typeface="Prompt ExtraLight"/>
            </a:endParaRPr>
          </a:p>
          <a:p>
            <a:pPr indent="-342900" lvl="0" marL="342900" marR="0" rtl="0" algn="just">
              <a:spcBef>
                <a:spcPts val="240"/>
              </a:spcBef>
              <a:spcAft>
                <a:spcPts val="0"/>
              </a:spcAft>
              <a:buClr>
                <a:srgbClr val="593470"/>
              </a:buClr>
              <a:buSzPts val="1200"/>
              <a:buFont typeface="Noto Sans Symbols"/>
              <a:buChar char="▪"/>
            </a:pPr>
            <a:r>
              <a:rPr lang="es-MX" sz="1400">
                <a:solidFill>
                  <a:srgbClr val="3F3F3F"/>
                </a:solidFill>
                <a:latin typeface="Prompt ExtraLight"/>
                <a:ea typeface="Prompt ExtraLight"/>
                <a:cs typeface="Prompt ExtraLight"/>
                <a:sym typeface="Prompt ExtraLight"/>
              </a:rPr>
              <a:t>Incremento en la Cuenta por el traspaso de las aportaciones de los afiliados al obtener su pensión con un efecto de 117 millones.</a:t>
            </a:r>
            <a:endParaRPr sz="1400">
              <a:solidFill>
                <a:schemeClr val="dk1"/>
              </a:solidFill>
              <a:latin typeface="Prompt ExtraLight"/>
              <a:ea typeface="Prompt ExtraLight"/>
              <a:cs typeface="Prompt ExtraLight"/>
              <a:sym typeface="Prompt Extra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
          <p:cNvSpPr txBox="1"/>
          <p:nvPr>
            <p:ph idx="4294967295" type="body"/>
          </p:nvPr>
        </p:nvSpPr>
        <p:spPr>
          <a:xfrm>
            <a:off x="532571" y="702365"/>
            <a:ext cx="8273498" cy="5314122"/>
          </a:xfrm>
          <a:prstGeom prst="rect">
            <a:avLst/>
          </a:prstGeom>
          <a:noFill/>
          <a:ln>
            <a:noFill/>
          </a:ln>
        </p:spPr>
        <p:txBody>
          <a:bodyPr anchorCtr="0" anchor="t" bIns="45700" lIns="91425" spcFirstLastPara="1" rIns="91425" wrap="square" tIns="45700">
            <a:noAutofit/>
          </a:bodyPr>
          <a:lstStyle/>
          <a:p>
            <a:pPr indent="-342900" lvl="0" marL="342900" rtl="0" algn="just">
              <a:lnSpc>
                <a:spcPct val="100000"/>
              </a:lnSpc>
              <a:spcBef>
                <a:spcPts val="0"/>
              </a:spcBef>
              <a:spcAft>
                <a:spcPts val="0"/>
              </a:spcAft>
              <a:buSzPts val="1050"/>
              <a:buFont typeface="Arial"/>
              <a:buAutoNum type="arabicPeriod"/>
            </a:pPr>
            <a:r>
              <a:rPr lang="es-MX" sz="1050"/>
              <a:t>Lista de asistencia y declaración de quórum.</a:t>
            </a:r>
            <a:endParaRPr sz="1050"/>
          </a:p>
          <a:p>
            <a:pPr indent="-342900" lvl="0" marL="342900" rtl="0" algn="just">
              <a:lnSpc>
                <a:spcPct val="100000"/>
              </a:lnSpc>
              <a:spcBef>
                <a:spcPts val="1000"/>
              </a:spcBef>
              <a:spcAft>
                <a:spcPts val="0"/>
              </a:spcAft>
              <a:buSzPts val="1050"/>
              <a:buFont typeface="Arial"/>
              <a:buAutoNum type="arabicPeriod"/>
            </a:pPr>
            <a:r>
              <a:rPr lang="es-MX" sz="1050"/>
              <a:t>Lectura y Aprobación del Orden del Día.</a:t>
            </a:r>
            <a:endParaRPr sz="1050"/>
          </a:p>
          <a:p>
            <a:pPr indent="-342900" lvl="0" marL="342900" rtl="0" algn="just">
              <a:lnSpc>
                <a:spcPct val="100000"/>
              </a:lnSpc>
              <a:spcBef>
                <a:spcPts val="1000"/>
              </a:spcBef>
              <a:spcAft>
                <a:spcPts val="0"/>
              </a:spcAft>
              <a:buSzPts val="1050"/>
              <a:buFont typeface="Arial"/>
              <a:buAutoNum type="arabicPeriod"/>
            </a:pPr>
            <a:r>
              <a:rPr lang="es-MX" sz="1050"/>
              <a:t>Discusión y en su caso Aprobación de Cuadro de Pensionados efectos marzo 2022.</a:t>
            </a:r>
            <a:endParaRPr sz="1050"/>
          </a:p>
          <a:p>
            <a:pPr indent="-342900" lvl="0" marL="342900" rtl="0" algn="just">
              <a:lnSpc>
                <a:spcPct val="100000"/>
              </a:lnSpc>
              <a:spcBef>
                <a:spcPts val="1000"/>
              </a:spcBef>
              <a:spcAft>
                <a:spcPts val="0"/>
              </a:spcAft>
              <a:buSzPts val="1050"/>
              <a:buFont typeface="Arial"/>
              <a:buAutoNum type="arabicPeriod"/>
            </a:pPr>
            <a:r>
              <a:rPr lang="es-MX" sz="1050"/>
              <a:t>Presentación del Reporte Informativo de la Distribución de Afiliados y Pensionados al mes de enero 2022.</a:t>
            </a:r>
            <a:endParaRPr sz="1050"/>
          </a:p>
          <a:p>
            <a:pPr indent="-342900" lvl="0" marL="342900" rtl="0" algn="just">
              <a:lnSpc>
                <a:spcPct val="100000"/>
              </a:lnSpc>
              <a:spcBef>
                <a:spcPts val="1000"/>
              </a:spcBef>
              <a:spcAft>
                <a:spcPts val="0"/>
              </a:spcAft>
              <a:buSzPts val="1050"/>
              <a:buFont typeface="Arial"/>
              <a:buAutoNum type="arabicPeriod"/>
            </a:pPr>
            <a:r>
              <a:rPr lang="es-MX" sz="1050"/>
              <a:t>Discusión y en su caso Aprobación de los Estados Financieros a enero de 2022.</a:t>
            </a:r>
            <a:endParaRPr sz="1050"/>
          </a:p>
          <a:p>
            <a:pPr indent="-342900" lvl="0" marL="342900" rtl="0" algn="just">
              <a:lnSpc>
                <a:spcPct val="100000"/>
              </a:lnSpc>
              <a:spcBef>
                <a:spcPts val="1000"/>
              </a:spcBef>
              <a:spcAft>
                <a:spcPts val="0"/>
              </a:spcAft>
              <a:buSzPts val="1050"/>
              <a:buFont typeface="Arial"/>
              <a:buAutoNum type="arabicPeriod"/>
            </a:pPr>
            <a:r>
              <a:rPr lang="es-MX" sz="1050"/>
              <a:t>Reporte Informativo del Avance Presupuestal y de Préstamos a enero 2022.</a:t>
            </a:r>
            <a:endParaRPr sz="1050"/>
          </a:p>
          <a:p>
            <a:pPr indent="-342900" lvl="0" marL="342900" rtl="0" algn="just">
              <a:lnSpc>
                <a:spcPct val="100000"/>
              </a:lnSpc>
              <a:spcBef>
                <a:spcPts val="1000"/>
              </a:spcBef>
              <a:spcAft>
                <a:spcPts val="0"/>
              </a:spcAft>
              <a:buSzPts val="1050"/>
              <a:buFont typeface="Arial"/>
              <a:buAutoNum type="arabicPeriod"/>
            </a:pPr>
            <a:r>
              <a:rPr lang="es-MX" sz="1050"/>
              <a:t>Presentación del Reporte Informativo de la Cartera de Inversiones a enero de 2022.</a:t>
            </a:r>
            <a:endParaRPr sz="1050"/>
          </a:p>
          <a:p>
            <a:pPr indent="-342900" lvl="0" marL="342900" rtl="0" algn="just">
              <a:lnSpc>
                <a:spcPct val="100000"/>
              </a:lnSpc>
              <a:spcBef>
                <a:spcPts val="1000"/>
              </a:spcBef>
              <a:spcAft>
                <a:spcPts val="0"/>
              </a:spcAft>
              <a:buSzPts val="1050"/>
              <a:buFont typeface="Arial"/>
              <a:buAutoNum type="arabicPeriod"/>
            </a:pPr>
            <a:r>
              <a:rPr lang="es-MX" sz="1050"/>
              <a:t>Presentación del Reporte Informativo de Adeudos de Entidades Públicas Patronales enero 2022.</a:t>
            </a:r>
            <a:endParaRPr sz="1050"/>
          </a:p>
          <a:p>
            <a:pPr indent="-342900" lvl="0" marL="342900" rtl="0" algn="just">
              <a:lnSpc>
                <a:spcPct val="100000"/>
              </a:lnSpc>
              <a:spcBef>
                <a:spcPts val="1000"/>
              </a:spcBef>
              <a:spcAft>
                <a:spcPts val="0"/>
              </a:spcAft>
              <a:buSzPts val="1050"/>
              <a:buFont typeface="Arial"/>
              <a:buAutoNum type="arabicPeriod"/>
            </a:pPr>
            <a:r>
              <a:rPr lang="es-MX" sz="1050"/>
              <a:t>Discusión y en su caso Aprobación de la Propuesta de Incremento Anual a la Nómina de Pensionados y Jubilados 2022.</a:t>
            </a:r>
            <a:endParaRPr sz="1050"/>
          </a:p>
          <a:p>
            <a:pPr indent="-342900" lvl="0" marL="342900" rtl="0" algn="just">
              <a:lnSpc>
                <a:spcPct val="100000"/>
              </a:lnSpc>
              <a:spcBef>
                <a:spcPts val="1000"/>
              </a:spcBef>
              <a:spcAft>
                <a:spcPts val="0"/>
              </a:spcAft>
              <a:buSzPts val="1050"/>
              <a:buFont typeface="Arial"/>
              <a:buAutoNum type="arabicPeriod"/>
            </a:pPr>
            <a:r>
              <a:rPr lang="es-MX" sz="1050"/>
              <a:t>Discusión y en su caso Aprobación de la Propuesta de Incremento de Sueldo Base de los Servidores Públicos del IPEJAL 2022.</a:t>
            </a:r>
            <a:endParaRPr sz="1050"/>
          </a:p>
          <a:p>
            <a:pPr indent="-342900" lvl="0" marL="342900" rtl="0" algn="just">
              <a:lnSpc>
                <a:spcPct val="100000"/>
              </a:lnSpc>
              <a:spcBef>
                <a:spcPts val="1000"/>
              </a:spcBef>
              <a:spcAft>
                <a:spcPts val="0"/>
              </a:spcAft>
              <a:buSzPts val="1050"/>
              <a:buFont typeface="Arial"/>
              <a:buAutoNum type="arabicPeriod"/>
            </a:pPr>
            <a:r>
              <a:rPr lang="es-MX" sz="1050"/>
              <a:t>Discusión y en su caso Aprobación de la Solicitud de Incorporación al Instituto de Pensiones del Estado de Jalisco.</a:t>
            </a:r>
            <a:endParaRPr sz="1050"/>
          </a:p>
          <a:p>
            <a:pPr indent="-342900" lvl="0" marL="342900" rtl="0" algn="just">
              <a:lnSpc>
                <a:spcPct val="100000"/>
              </a:lnSpc>
              <a:spcBef>
                <a:spcPts val="1000"/>
              </a:spcBef>
              <a:spcAft>
                <a:spcPts val="0"/>
              </a:spcAft>
              <a:buSzPts val="1050"/>
              <a:buFont typeface="Arial"/>
              <a:buAutoNum type="arabicPeriod"/>
            </a:pPr>
            <a:r>
              <a:rPr lang="es-MX" sz="1050"/>
              <a:t>Modificación y en su caso Aprobación al Plan Anual de Adquisiciones aprobado en la pasada Sesión de Consejo Directivo 12/2021.</a:t>
            </a:r>
            <a:endParaRPr sz="1050"/>
          </a:p>
          <a:p>
            <a:pPr indent="-342900" lvl="0" marL="342900" rtl="0" algn="just">
              <a:lnSpc>
                <a:spcPct val="100000"/>
              </a:lnSpc>
              <a:spcBef>
                <a:spcPts val="1000"/>
              </a:spcBef>
              <a:spcAft>
                <a:spcPts val="0"/>
              </a:spcAft>
              <a:buSzPts val="1050"/>
              <a:buFont typeface="Arial"/>
              <a:buAutoNum type="arabicPeriod"/>
            </a:pPr>
            <a:r>
              <a:rPr lang="es-MX" sz="1050" strike="sngStrike">
                <a:solidFill>
                  <a:srgbClr val="D8D8D8"/>
                </a:solidFill>
              </a:rPr>
              <a:t>Discusión y en su caso aprobación del proyecto de Fideicomiso Inmobiliario Denominado Rinconada Los Fresnos.</a:t>
            </a:r>
            <a:endParaRPr sz="1050" strike="sngStrike">
              <a:solidFill>
                <a:srgbClr val="D8D8D8"/>
              </a:solidFill>
            </a:endParaRPr>
          </a:p>
          <a:p>
            <a:pPr indent="-342900" lvl="0" marL="342900" rtl="0" algn="just">
              <a:lnSpc>
                <a:spcPct val="100000"/>
              </a:lnSpc>
              <a:spcBef>
                <a:spcPts val="1000"/>
              </a:spcBef>
              <a:spcAft>
                <a:spcPts val="0"/>
              </a:spcAft>
              <a:buSzPts val="1050"/>
              <a:buFont typeface="Arial"/>
              <a:buAutoNum type="arabicPeriod"/>
            </a:pPr>
            <a:r>
              <a:rPr lang="es-MX" sz="1050" strike="sngStrike">
                <a:solidFill>
                  <a:srgbClr val="D8D8D8"/>
                </a:solidFill>
              </a:rPr>
              <a:t>Discusión y en su caso Aprobación del Proyecto de Fideicomiso Inmobiliario Denominado Clínica Santa Margarita.</a:t>
            </a:r>
            <a:endParaRPr sz="1050" strike="sngStrike">
              <a:solidFill>
                <a:srgbClr val="D8D8D8"/>
              </a:solidFill>
            </a:endParaRPr>
          </a:p>
          <a:p>
            <a:pPr indent="-342900" lvl="0" marL="342900" rtl="0" algn="just">
              <a:lnSpc>
                <a:spcPct val="100000"/>
              </a:lnSpc>
              <a:spcBef>
                <a:spcPts val="1000"/>
              </a:spcBef>
              <a:spcAft>
                <a:spcPts val="0"/>
              </a:spcAft>
              <a:buSzPts val="1050"/>
              <a:buFont typeface="Arial"/>
              <a:buAutoNum type="arabicPeriod"/>
            </a:pPr>
            <a:r>
              <a:rPr lang="es-MX" sz="1050" strike="sngStrike">
                <a:solidFill>
                  <a:srgbClr val="D8D8D8"/>
                </a:solidFill>
              </a:rPr>
              <a:t>Discusión y en su caso Aprobación de la Venta de Predio Rústico Denominado “El Estuche Grande” ubicado en el Municipio de Tapalpa, Jalisco propiedad del IPEJAL.</a:t>
            </a:r>
            <a:endParaRPr sz="1050" strike="sngStrike">
              <a:solidFill>
                <a:srgbClr val="D8D8D8"/>
              </a:solidFill>
            </a:endParaRPr>
          </a:p>
          <a:p>
            <a:pPr indent="-342900" lvl="0" marL="342900" rtl="0" algn="just">
              <a:lnSpc>
                <a:spcPct val="100000"/>
              </a:lnSpc>
              <a:spcBef>
                <a:spcPts val="1000"/>
              </a:spcBef>
              <a:spcAft>
                <a:spcPts val="0"/>
              </a:spcAft>
              <a:buSzPts val="1050"/>
              <a:buFont typeface="Arial"/>
              <a:buAutoNum type="arabicPeriod" startAt="13"/>
            </a:pPr>
            <a:r>
              <a:rPr lang="es-MX" sz="1050"/>
              <a:t>Discusión y en su caso Aprobación de la Propuesta de Aplicación del Fondo de Garantía en los “Supuestos de Robo de Identidad” del Instituto de Pensiones del Estado de Jalisco.</a:t>
            </a:r>
            <a:endParaRPr sz="1050"/>
          </a:p>
          <a:p>
            <a:pPr indent="-342900" lvl="0" marL="342900" rtl="0" algn="just">
              <a:lnSpc>
                <a:spcPct val="100000"/>
              </a:lnSpc>
              <a:spcBef>
                <a:spcPts val="1000"/>
              </a:spcBef>
              <a:spcAft>
                <a:spcPts val="0"/>
              </a:spcAft>
              <a:buSzPts val="1050"/>
              <a:buFont typeface="Arial"/>
              <a:buAutoNum type="arabicPeriod" startAt="13"/>
            </a:pPr>
            <a:r>
              <a:rPr lang="es-MX" sz="1050"/>
              <a:t>Asuntos Varios.</a:t>
            </a:r>
            <a:endParaRPr sz="1050"/>
          </a:p>
          <a:p>
            <a:pPr indent="-184144" lvl="0" marL="228594" rtl="0" algn="l">
              <a:lnSpc>
                <a:spcPct val="100000"/>
              </a:lnSpc>
              <a:spcBef>
                <a:spcPts val="2000"/>
              </a:spcBef>
              <a:spcAft>
                <a:spcPts val="0"/>
              </a:spcAft>
              <a:buSzPts val="700"/>
              <a:buNone/>
            </a:pPr>
            <a:r>
              <a:t/>
            </a:r>
            <a:endParaRPr sz="700" u="sng"/>
          </a:p>
        </p:txBody>
      </p:sp>
      <p:sp>
        <p:nvSpPr>
          <p:cNvPr id="194" name="Google Shape;194;p2"/>
          <p:cNvSpPr txBox="1"/>
          <p:nvPr>
            <p:ph idx="12" type="sldNum"/>
          </p:nvPr>
        </p:nvSpPr>
        <p:spPr>
          <a:xfrm>
            <a:off x="7010400" y="6492875"/>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sz="1100">
                <a:solidFill>
                  <a:schemeClr val="lt1"/>
                </a:solidFill>
              </a:rPr>
              <a:t>‹#›</a:t>
            </a:fld>
            <a:endParaRPr sz="1100">
              <a:solidFill>
                <a:schemeClr val="lt1"/>
              </a:solidFill>
            </a:endParaRPr>
          </a:p>
        </p:txBody>
      </p:sp>
      <p:sp>
        <p:nvSpPr>
          <p:cNvPr id="195" name="Google Shape;195;p2"/>
          <p:cNvSpPr txBox="1"/>
          <p:nvPr>
            <p:ph type="title"/>
          </p:nvPr>
        </p:nvSpPr>
        <p:spPr>
          <a:xfrm>
            <a:off x="1688122" y="7829"/>
            <a:ext cx="7455877"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t>ORDEN DEL DÍA 02/2022</a:t>
            </a:r>
            <a:endParaRPr/>
          </a:p>
        </p:txBody>
      </p:sp>
      <p:sp>
        <p:nvSpPr>
          <p:cNvPr id="196" name="Google Shape;196;p2"/>
          <p:cNvSpPr txBox="1"/>
          <p:nvPr>
            <p:ph idx="11" type="ftr"/>
          </p:nvPr>
        </p:nvSpPr>
        <p:spPr>
          <a:xfrm>
            <a:off x="2717866" y="6497079"/>
            <a:ext cx="3708267"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20"/>
          <p:cNvSpPr txBox="1"/>
          <p:nvPr>
            <p:ph idx="11" type="ftr"/>
          </p:nvPr>
        </p:nvSpPr>
        <p:spPr>
          <a:xfrm>
            <a:off x="2879251" y="6510391"/>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85" name="Google Shape;385;p20"/>
          <p:cNvSpPr txBox="1"/>
          <p:nvPr>
            <p:ph idx="12" type="sldNum"/>
          </p:nvPr>
        </p:nvSpPr>
        <p:spPr>
          <a:xfrm>
            <a:off x="8606274" y="6492875"/>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86" name="Google Shape;386;p20"/>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Enero 2022</a:t>
            </a:r>
            <a:endParaRPr sz="1800">
              <a:solidFill>
                <a:schemeClr val="dk1"/>
              </a:solidFill>
              <a:latin typeface="Arial"/>
              <a:ea typeface="Arial"/>
              <a:cs typeface="Arial"/>
              <a:sym typeface="Arial"/>
            </a:endParaRPr>
          </a:p>
        </p:txBody>
      </p:sp>
      <p:sp>
        <p:nvSpPr>
          <p:cNvPr id="387" name="Google Shape;387;p20"/>
          <p:cNvSpPr txBox="1"/>
          <p:nvPr/>
        </p:nvSpPr>
        <p:spPr>
          <a:xfrm>
            <a:off x="1824870" y="407945"/>
            <a:ext cx="6919650"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800"/>
              <a:buFont typeface="Prompt ExtraLight"/>
              <a:buNone/>
            </a:pPr>
            <a:r>
              <a:rPr lang="es-MX" sz="1800">
                <a:solidFill>
                  <a:srgbClr val="593470"/>
                </a:solidFill>
                <a:latin typeface="Prompt ExtraLight"/>
                <a:ea typeface="Prompt ExtraLight"/>
                <a:cs typeface="Prompt ExtraLight"/>
                <a:sym typeface="Prompt ExtraLight"/>
              </a:rPr>
              <a:t>Estado de Actividades - Comparativo</a:t>
            </a:r>
            <a:endParaRPr sz="1200">
              <a:solidFill>
                <a:schemeClr val="dk1"/>
              </a:solidFill>
              <a:latin typeface="Prompt ExtraLight"/>
              <a:ea typeface="Prompt ExtraLight"/>
              <a:cs typeface="Prompt ExtraLight"/>
              <a:sym typeface="Prompt ExtraLight"/>
            </a:endParaRPr>
          </a:p>
        </p:txBody>
      </p:sp>
      <p:pic>
        <p:nvPicPr>
          <p:cNvPr id="388" name="Google Shape;388;p20"/>
          <p:cNvPicPr preferRelativeResize="0"/>
          <p:nvPr/>
        </p:nvPicPr>
        <p:blipFill rotWithShape="1">
          <a:blip r:embed="rId3">
            <a:alphaModFix/>
          </a:blip>
          <a:srcRect b="0" l="0" r="0" t="5609"/>
          <a:stretch/>
        </p:blipFill>
        <p:spPr>
          <a:xfrm>
            <a:off x="578302" y="668055"/>
            <a:ext cx="8296835" cy="59170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21"/>
          <p:cNvSpPr txBox="1"/>
          <p:nvPr>
            <p:ph idx="11" type="ftr"/>
          </p:nvPr>
        </p:nvSpPr>
        <p:spPr>
          <a:xfrm>
            <a:off x="2879251" y="6503808"/>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394" name="Google Shape;394;p21"/>
          <p:cNvSpPr txBox="1"/>
          <p:nvPr>
            <p:ph idx="12" type="sldNum"/>
          </p:nvPr>
        </p:nvSpPr>
        <p:spPr>
          <a:xfrm>
            <a:off x="8569573" y="6492875"/>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395" name="Google Shape;395;p21"/>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i="0" lang="es-MX" sz="2400" u="none" cap="none" strike="noStrike">
                <a:solidFill>
                  <a:srgbClr val="593470"/>
                </a:solidFill>
                <a:latin typeface="Arial"/>
                <a:ea typeface="Arial"/>
                <a:cs typeface="Arial"/>
                <a:sym typeface="Arial"/>
              </a:rPr>
              <a:t>Estados Financieros </a:t>
            </a:r>
            <a:r>
              <a:rPr b="1" lang="es-MX" sz="2400">
                <a:solidFill>
                  <a:srgbClr val="593470"/>
                </a:solidFill>
                <a:latin typeface="Arial"/>
                <a:ea typeface="Arial"/>
                <a:cs typeface="Arial"/>
                <a:sym typeface="Arial"/>
              </a:rPr>
              <a:t>Enero</a:t>
            </a:r>
            <a:r>
              <a:rPr b="1" i="0" lang="es-MX" sz="2400" u="none" cap="none" strike="noStrike">
                <a:solidFill>
                  <a:srgbClr val="593470"/>
                </a:solidFill>
                <a:latin typeface="Arial"/>
                <a:ea typeface="Arial"/>
                <a:cs typeface="Arial"/>
                <a:sym typeface="Arial"/>
              </a:rPr>
              <a:t> 2022</a:t>
            </a:r>
            <a:endParaRPr sz="1800">
              <a:solidFill>
                <a:schemeClr val="dk1"/>
              </a:solidFill>
              <a:latin typeface="Arial"/>
              <a:ea typeface="Arial"/>
              <a:cs typeface="Arial"/>
              <a:sym typeface="Arial"/>
            </a:endParaRPr>
          </a:p>
        </p:txBody>
      </p:sp>
      <p:sp>
        <p:nvSpPr>
          <p:cNvPr id="396" name="Google Shape;396;p21"/>
          <p:cNvSpPr txBox="1"/>
          <p:nvPr/>
        </p:nvSpPr>
        <p:spPr>
          <a:xfrm>
            <a:off x="1957683" y="397586"/>
            <a:ext cx="6919650"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Estado de Actividades</a:t>
            </a:r>
            <a:endParaRPr sz="1800">
              <a:solidFill>
                <a:schemeClr val="dk1"/>
              </a:solidFill>
              <a:latin typeface="Prompt ExtraLight"/>
              <a:ea typeface="Prompt ExtraLight"/>
              <a:cs typeface="Prompt ExtraLight"/>
              <a:sym typeface="Prompt ExtraLight"/>
            </a:endParaRPr>
          </a:p>
        </p:txBody>
      </p:sp>
      <p:sp>
        <p:nvSpPr>
          <p:cNvPr id="397" name="Google Shape;397;p21"/>
          <p:cNvSpPr txBox="1"/>
          <p:nvPr/>
        </p:nvSpPr>
        <p:spPr>
          <a:xfrm>
            <a:off x="685039" y="6100454"/>
            <a:ext cx="8298434" cy="446276"/>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726772"/>
              </a:buClr>
              <a:buSzPts val="1200"/>
              <a:buFont typeface="Prompt ExtraLight"/>
              <a:buChar char="•"/>
            </a:pPr>
            <a:r>
              <a:rPr lang="es-MX" sz="1200">
                <a:solidFill>
                  <a:srgbClr val="726772"/>
                </a:solidFill>
                <a:latin typeface="Prompt ExtraLight"/>
                <a:ea typeface="Prompt ExtraLight"/>
                <a:cs typeface="Prompt ExtraLight"/>
                <a:sym typeface="Prompt ExtraLight"/>
              </a:rPr>
              <a:t>C</a:t>
            </a:r>
            <a:r>
              <a:rPr lang="es-MX" sz="1100">
                <a:solidFill>
                  <a:srgbClr val="726772"/>
                </a:solidFill>
                <a:latin typeface="Prompt ExtraLight"/>
                <a:ea typeface="Prompt ExtraLight"/>
                <a:cs typeface="Prompt ExtraLight"/>
                <a:sym typeface="Prompt ExtraLight"/>
              </a:rPr>
              <a:t>on fundamento en el Artículo 153, Fracción XI, de la Ley del Instituto de Pensiones del Estado de Jalisco, se pone a la consideración del Consejo Directivo la </a:t>
            </a:r>
            <a:r>
              <a:rPr i="1" lang="es-MX" sz="1100">
                <a:solidFill>
                  <a:srgbClr val="726772"/>
                </a:solidFill>
                <a:latin typeface="Prompt ExtraLight"/>
                <a:ea typeface="Prompt ExtraLight"/>
                <a:cs typeface="Prompt ExtraLight"/>
                <a:sym typeface="Prompt ExtraLight"/>
              </a:rPr>
              <a:t>aprobación de los Estados Financieros </a:t>
            </a:r>
            <a:r>
              <a:rPr lang="es-MX" sz="1100">
                <a:solidFill>
                  <a:srgbClr val="726772"/>
                </a:solidFill>
                <a:latin typeface="Prompt ExtraLight"/>
                <a:ea typeface="Prompt ExtraLight"/>
                <a:cs typeface="Prompt ExtraLight"/>
                <a:sym typeface="Prompt ExtraLight"/>
              </a:rPr>
              <a:t>al mes de enero 2022.</a:t>
            </a:r>
            <a:endParaRPr i="1" sz="1100">
              <a:solidFill>
                <a:srgbClr val="726772"/>
              </a:solidFill>
              <a:latin typeface="Prompt ExtraLight"/>
              <a:ea typeface="Prompt ExtraLight"/>
              <a:cs typeface="Prompt ExtraLight"/>
              <a:sym typeface="Prompt ExtraLight"/>
            </a:endParaRPr>
          </a:p>
        </p:txBody>
      </p:sp>
      <p:sp>
        <p:nvSpPr>
          <p:cNvPr id="398" name="Google Shape;398;p21"/>
          <p:cNvSpPr txBox="1"/>
          <p:nvPr/>
        </p:nvSpPr>
        <p:spPr>
          <a:xfrm>
            <a:off x="247650" y="981635"/>
            <a:ext cx="8648700" cy="48947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93339"/>
              </a:buClr>
              <a:buSzPts val="1800"/>
              <a:buFont typeface="Noto Sans Symbols"/>
              <a:buNone/>
            </a:pPr>
            <a:r>
              <a:rPr b="1" i="0" lang="es-MX" sz="1800" u="none" cap="none" strike="noStrike">
                <a:solidFill>
                  <a:srgbClr val="393339"/>
                </a:solidFill>
                <a:latin typeface="Prompt ExtraLight"/>
                <a:ea typeface="Prompt ExtraLight"/>
                <a:cs typeface="Prompt ExtraLight"/>
                <a:sym typeface="Prompt ExtraLight"/>
              </a:rPr>
              <a:t>Ingresos</a:t>
            </a:r>
            <a:endParaRPr b="0" i="0" sz="1800" u="none" cap="none" strike="noStrike">
              <a:solidFill>
                <a:srgbClr val="393339"/>
              </a:solidFill>
              <a:latin typeface="Prompt ExtraLight"/>
              <a:ea typeface="Prompt ExtraLight"/>
              <a:cs typeface="Prompt ExtraLight"/>
              <a:sym typeface="Prompt ExtraLight"/>
            </a:endParaRPr>
          </a:p>
          <a:p>
            <a:pPr indent="0" lvl="1" marL="400050" marR="0" rtl="0" algn="just">
              <a:spcBef>
                <a:spcPts val="0"/>
              </a:spcBef>
              <a:spcAft>
                <a:spcPts val="0"/>
              </a:spcAft>
              <a:buClr>
                <a:srgbClr val="393339"/>
              </a:buClr>
              <a:buSzPts val="1600"/>
              <a:buFont typeface="Arial"/>
              <a:buNone/>
            </a:pPr>
            <a:r>
              <a:rPr b="0" i="0" lang="es-MX" sz="1600" u="none" cap="none" strike="noStrike">
                <a:solidFill>
                  <a:srgbClr val="393339"/>
                </a:solidFill>
                <a:latin typeface="Prompt ExtraLight"/>
                <a:ea typeface="Prompt ExtraLight"/>
                <a:cs typeface="Prompt ExtraLight"/>
                <a:sym typeface="Prompt ExtraLight"/>
              </a:rPr>
              <a:t>En este periodo los conceptos de las Cuotas Patronales ascienden a 354 millones, 263 millones por intereses generados por intereses de préstamos, aportación  e inversiones, y el reconocimiento de diferencial cambiario positivo por 30 millones, los que representan un 97% del ingreso registrado. </a:t>
            </a:r>
            <a:endParaRPr b="0" i="0" sz="1800" u="none" cap="none" strike="noStrike">
              <a:solidFill>
                <a:schemeClr val="dk1"/>
              </a:solidFill>
              <a:latin typeface="Prompt ExtraLight"/>
              <a:ea typeface="Prompt ExtraLight"/>
              <a:cs typeface="Prompt ExtraLight"/>
              <a:sym typeface="Prompt ExtraLight"/>
            </a:endParaRPr>
          </a:p>
          <a:p>
            <a:pPr indent="0" lvl="0" marL="0" marR="0" rtl="0" algn="just">
              <a:lnSpc>
                <a:spcPct val="100000"/>
              </a:lnSpc>
              <a:spcBef>
                <a:spcPts val="0"/>
              </a:spcBef>
              <a:spcAft>
                <a:spcPts val="0"/>
              </a:spcAft>
              <a:buClr>
                <a:srgbClr val="3F3F3F"/>
              </a:buClr>
              <a:buSzPts val="900"/>
              <a:buFont typeface="Noto Sans Symbols"/>
              <a:buNone/>
            </a:pPr>
            <a:r>
              <a:t/>
            </a:r>
            <a:endParaRPr b="1" i="0" sz="900" u="none" cap="none" strike="noStrike">
              <a:solidFill>
                <a:srgbClr val="393339"/>
              </a:solidFill>
              <a:latin typeface="Prompt ExtraLight"/>
              <a:ea typeface="Prompt ExtraLight"/>
              <a:cs typeface="Prompt ExtraLight"/>
              <a:sym typeface="Prompt ExtraLight"/>
            </a:endParaRPr>
          </a:p>
          <a:p>
            <a:pPr indent="0" lvl="0" marL="0" marR="0" rtl="0" algn="just">
              <a:lnSpc>
                <a:spcPct val="100000"/>
              </a:lnSpc>
              <a:spcBef>
                <a:spcPts val="0"/>
              </a:spcBef>
              <a:spcAft>
                <a:spcPts val="0"/>
              </a:spcAft>
              <a:buClr>
                <a:srgbClr val="393339"/>
              </a:buClr>
              <a:buSzPts val="1800"/>
              <a:buFont typeface="Noto Sans Symbols"/>
              <a:buNone/>
            </a:pPr>
            <a:r>
              <a:rPr b="1" i="0" lang="es-MX" sz="1800" u="none" cap="none" strike="noStrike">
                <a:solidFill>
                  <a:srgbClr val="393339"/>
                </a:solidFill>
                <a:latin typeface="Prompt ExtraLight"/>
                <a:ea typeface="Prompt ExtraLight"/>
                <a:cs typeface="Prompt ExtraLight"/>
                <a:sym typeface="Prompt ExtraLight"/>
              </a:rPr>
              <a:t>Egresos</a:t>
            </a:r>
            <a:endParaRPr sz="1800">
              <a:solidFill>
                <a:schemeClr val="dk1"/>
              </a:solidFill>
              <a:latin typeface="Prompt ExtraLight"/>
              <a:ea typeface="Prompt ExtraLight"/>
              <a:cs typeface="Prompt ExtraLight"/>
              <a:sym typeface="Prompt ExtraLight"/>
            </a:endParaRPr>
          </a:p>
          <a:p>
            <a:pPr indent="0" lvl="1" marL="400050" marR="0" rtl="0" algn="just">
              <a:spcBef>
                <a:spcPts val="0"/>
              </a:spcBef>
              <a:spcAft>
                <a:spcPts val="0"/>
              </a:spcAft>
              <a:buClr>
                <a:srgbClr val="393339"/>
              </a:buClr>
              <a:buSzPts val="1600"/>
              <a:buFont typeface="Arial"/>
              <a:buNone/>
            </a:pPr>
            <a:r>
              <a:rPr b="0" i="0" lang="es-MX" sz="1600" u="none" cap="none" strike="noStrike">
                <a:solidFill>
                  <a:srgbClr val="393339"/>
                </a:solidFill>
                <a:latin typeface="Prompt ExtraLight"/>
                <a:ea typeface="Prompt ExtraLight"/>
                <a:cs typeface="Prompt ExtraLight"/>
                <a:sym typeface="Prompt ExtraLight"/>
              </a:rPr>
              <a:t>De los 855 millones registrados en este mes el 96% de los mismos corresponden a los conceptos de nomina de pensionados por 687 millones, 8 millones principalmente en servicio subrogado, 15 millones por el registro del pago del IMSS de los jubilados y 109 millones de provisiones de pasivo a largo plazo.</a:t>
            </a:r>
            <a:endParaRPr b="0" i="0" sz="1800" u="none" cap="none" strike="noStrike">
              <a:solidFill>
                <a:schemeClr val="dk1"/>
              </a:solidFill>
              <a:latin typeface="Prompt ExtraLight"/>
              <a:ea typeface="Prompt ExtraLight"/>
              <a:cs typeface="Prompt ExtraLight"/>
              <a:sym typeface="Prompt ExtraLight"/>
            </a:endParaRPr>
          </a:p>
          <a:p>
            <a:pPr indent="-228600" lvl="0" marL="342900" marR="0" rtl="0" algn="just">
              <a:spcBef>
                <a:spcPts val="360"/>
              </a:spcBef>
              <a:spcAft>
                <a:spcPts val="0"/>
              </a:spcAft>
              <a:buClr>
                <a:srgbClr val="593470"/>
              </a:buClr>
              <a:buSzPts val="1800"/>
              <a:buFont typeface="Noto Sans Symbols"/>
              <a:buNone/>
            </a:pPr>
            <a:r>
              <a:t/>
            </a:r>
            <a:endParaRPr sz="1800">
              <a:solidFill>
                <a:srgbClr val="3F3F3F"/>
              </a:solidFill>
              <a:latin typeface="Prompt ExtraLight"/>
              <a:ea typeface="Prompt ExtraLight"/>
              <a:cs typeface="Prompt ExtraLight"/>
              <a:sym typeface="Prompt Extra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22"/>
          <p:cNvSpPr txBox="1"/>
          <p:nvPr>
            <p:ph type="ctrTitle"/>
          </p:nvPr>
        </p:nvSpPr>
        <p:spPr>
          <a:xfrm>
            <a:off x="0" y="2270922"/>
            <a:ext cx="9143999" cy="14700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593470"/>
              </a:buClr>
              <a:buSzPts val="2800"/>
              <a:buFont typeface="Arial"/>
              <a:buNone/>
            </a:pPr>
            <a:r>
              <a:rPr lang="es-MX" sz="2800">
                <a:solidFill>
                  <a:srgbClr val="593470"/>
                </a:solidFill>
                <a:latin typeface="Arial"/>
                <a:ea typeface="Arial"/>
                <a:cs typeface="Arial"/>
                <a:sym typeface="Arial"/>
              </a:rPr>
              <a:t>6. Reporte Informativo del Avance Presupuestal y de Préstamos</a:t>
            </a:r>
            <a:endParaRPr>
              <a:latin typeface="Arial"/>
              <a:ea typeface="Arial"/>
              <a:cs typeface="Arial"/>
              <a:sym typeface="Arial"/>
            </a:endParaRPr>
          </a:p>
        </p:txBody>
      </p:sp>
      <p:sp>
        <p:nvSpPr>
          <p:cNvPr id="404" name="Google Shape;404;p22"/>
          <p:cNvSpPr txBox="1"/>
          <p:nvPr>
            <p:ph idx="1" type="subTitle"/>
          </p:nvPr>
        </p:nvSpPr>
        <p:spPr>
          <a:xfrm>
            <a:off x="2479556" y="3429000"/>
            <a:ext cx="4184887" cy="59682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SzPts val="2000"/>
              <a:buNone/>
            </a:pPr>
            <a:r>
              <a:rPr b="1" lang="es-MX" sz="2000"/>
              <a:t>Enero 2022</a:t>
            </a:r>
            <a:endParaRPr/>
          </a:p>
        </p:txBody>
      </p:sp>
      <p:sp>
        <p:nvSpPr>
          <p:cNvPr id="405" name="Google Shape;405;p22"/>
          <p:cNvSpPr txBox="1"/>
          <p:nvPr>
            <p:ph idx="11" type="ftr"/>
          </p:nvPr>
        </p:nvSpPr>
        <p:spPr>
          <a:xfrm>
            <a:off x="2857500" y="6511765"/>
            <a:ext cx="34290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406" name="Google Shape;406;p22"/>
          <p:cNvSpPr txBox="1"/>
          <p:nvPr>
            <p:ph idx="12" type="sldNum"/>
          </p:nvPr>
        </p:nvSpPr>
        <p:spPr>
          <a:xfrm>
            <a:off x="8606275" y="6498944"/>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07" name="Google Shape;407;p22"/>
          <p:cNvSpPr/>
          <p:nvPr/>
        </p:nvSpPr>
        <p:spPr>
          <a:xfrm>
            <a:off x="855602" y="5714114"/>
            <a:ext cx="8019535" cy="784830"/>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accent6"/>
              </a:buClr>
              <a:buSzPts val="1200"/>
              <a:buFont typeface="Prompt ExtraLight"/>
              <a:buChar char="•"/>
            </a:pPr>
            <a:r>
              <a:rPr lang="es-MX" sz="1200">
                <a:solidFill>
                  <a:schemeClr val="accent6"/>
                </a:solidFill>
                <a:latin typeface="Prompt ExtraLight"/>
                <a:ea typeface="Prompt ExtraLight"/>
                <a:cs typeface="Prompt ExtraLight"/>
                <a:sym typeface="Prompt ExtraLight"/>
              </a:rPr>
              <a:t>E</a:t>
            </a:r>
            <a:r>
              <a:rPr lang="es-MX" sz="1100">
                <a:solidFill>
                  <a:schemeClr val="accent6"/>
                </a:solidFill>
                <a:latin typeface="Prompt ExtraLight"/>
                <a:ea typeface="Prompt ExtraLight"/>
                <a:cs typeface="Prompt ExtraLight"/>
                <a:sym typeface="Prompt ExtraLight"/>
              </a:rPr>
              <a:t>n seguimiento al </a:t>
            </a:r>
            <a:r>
              <a:rPr i="1" lang="es-MX" sz="1100">
                <a:solidFill>
                  <a:schemeClr val="accent6"/>
                </a:solidFill>
                <a:latin typeface="Prompt ExtraLight"/>
                <a:ea typeface="Prompt ExtraLight"/>
                <a:cs typeface="Prompt ExtraLight"/>
                <a:sym typeface="Prompt ExtraLight"/>
              </a:rPr>
              <a:t>punto seis </a:t>
            </a:r>
            <a:r>
              <a:rPr lang="es-MX" sz="1100">
                <a:solidFill>
                  <a:schemeClr val="accent6"/>
                </a:solidFill>
                <a:latin typeface="Prompt ExtraLight"/>
                <a:ea typeface="Prompt ExtraLight"/>
                <a:cs typeface="Prompt ExtraLight"/>
                <a:sym typeface="Prompt ExtraLight"/>
              </a:rPr>
              <a:t>del orden del día, el Director General del Instituto de Pensiones del Estado de Jalisco, Héctor Pizano Ramos, con fundamento en lo establecido en el artículo 154 fracciones XVIII, XXI y XXII de la Ley del Instituto de Pensiones del Estado de Jalisco, presenta el Reporte del Avance Presupuestal y de Préstamos al mes de enero 2022, conforme al siguiente reporte:</a:t>
            </a:r>
            <a:endParaRPr sz="1800">
              <a:solidFill>
                <a:schemeClr val="dk1"/>
              </a:solidFill>
              <a:latin typeface="Prompt ExtraLight"/>
              <a:ea typeface="Prompt ExtraLight"/>
              <a:cs typeface="Prompt ExtraLight"/>
              <a:sym typeface="Prompt Extra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23"/>
          <p:cNvSpPr/>
          <p:nvPr/>
        </p:nvSpPr>
        <p:spPr>
          <a:xfrm>
            <a:off x="0" y="961736"/>
            <a:ext cx="9144000" cy="4637205"/>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13" name="Google Shape;413;p23"/>
          <p:cNvSpPr txBox="1"/>
          <p:nvPr>
            <p:ph idx="11" type="ftr"/>
          </p:nvPr>
        </p:nvSpPr>
        <p:spPr>
          <a:xfrm>
            <a:off x="2879250" y="6489583"/>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14" name="Google Shape;414;p23"/>
          <p:cNvSpPr txBox="1"/>
          <p:nvPr>
            <p:ph idx="12" type="sldNum"/>
          </p:nvPr>
        </p:nvSpPr>
        <p:spPr>
          <a:xfrm>
            <a:off x="868679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15" name="Google Shape;415;p23"/>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16" name="Google Shape;416;p23"/>
          <p:cNvSpPr txBox="1"/>
          <p:nvPr/>
        </p:nvSpPr>
        <p:spPr>
          <a:xfrm>
            <a:off x="1686625" y="374882"/>
            <a:ext cx="6919650"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Enero 2022</a:t>
            </a:r>
            <a:endParaRPr sz="1800">
              <a:solidFill>
                <a:schemeClr val="dk1"/>
              </a:solidFill>
              <a:latin typeface="Prompt ExtraLight"/>
              <a:ea typeface="Prompt ExtraLight"/>
              <a:cs typeface="Prompt ExtraLight"/>
              <a:sym typeface="Prompt ExtraLight"/>
            </a:endParaRPr>
          </a:p>
        </p:txBody>
      </p:sp>
      <p:graphicFrame>
        <p:nvGraphicFramePr>
          <p:cNvPr id="417" name="Google Shape;417;p23"/>
          <p:cNvGraphicFramePr/>
          <p:nvPr/>
        </p:nvGraphicFramePr>
        <p:xfrm>
          <a:off x="1686798" y="2131046"/>
          <a:ext cx="5770403" cy="3874568"/>
        </p:xfrm>
        <a:graphic>
          <a:graphicData uri="http://schemas.openxmlformats.org/drawingml/2006/chart">
            <c:chart r:id="rId3"/>
          </a:graphicData>
        </a:graphic>
      </p:graphicFrame>
      <p:pic>
        <p:nvPicPr>
          <p:cNvPr id="418" name="Google Shape;418;p23"/>
          <p:cNvPicPr preferRelativeResize="0"/>
          <p:nvPr/>
        </p:nvPicPr>
        <p:blipFill rotWithShape="1">
          <a:blip r:embed="rId4">
            <a:alphaModFix/>
          </a:blip>
          <a:srcRect b="0" l="0" r="0" t="0"/>
          <a:stretch/>
        </p:blipFill>
        <p:spPr>
          <a:xfrm>
            <a:off x="268941" y="852386"/>
            <a:ext cx="8753411" cy="78919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24"/>
          <p:cNvSpPr/>
          <p:nvPr/>
        </p:nvSpPr>
        <p:spPr>
          <a:xfrm>
            <a:off x="0" y="961736"/>
            <a:ext cx="9144000" cy="4899711"/>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24" name="Google Shape;424;p24"/>
          <p:cNvSpPr txBox="1"/>
          <p:nvPr>
            <p:ph idx="11" type="ftr"/>
          </p:nvPr>
        </p:nvSpPr>
        <p:spPr>
          <a:xfrm>
            <a:off x="2879251" y="6501222"/>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25" name="Google Shape;425;p24"/>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26" name="Google Shape;426;p24"/>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27" name="Google Shape;427;p24"/>
          <p:cNvSpPr txBox="1"/>
          <p:nvPr/>
        </p:nvSpPr>
        <p:spPr>
          <a:xfrm>
            <a:off x="2224350" y="329755"/>
            <a:ext cx="6919650"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800"/>
              <a:buFont typeface="Prompt ExtraLight"/>
              <a:buNone/>
            </a:pPr>
            <a:r>
              <a:rPr lang="es-MX" sz="1800">
                <a:solidFill>
                  <a:srgbClr val="593470"/>
                </a:solidFill>
                <a:latin typeface="Prompt ExtraLight"/>
                <a:ea typeface="Prompt ExtraLight"/>
                <a:cs typeface="Prompt ExtraLight"/>
                <a:sym typeface="Prompt ExtraLight"/>
              </a:rPr>
              <a:t>Ingresos Acumulados a Enero 2022</a:t>
            </a:r>
            <a:endParaRPr sz="1800">
              <a:solidFill>
                <a:schemeClr val="dk1"/>
              </a:solidFill>
              <a:latin typeface="Prompt ExtraLight"/>
              <a:ea typeface="Prompt ExtraLight"/>
              <a:cs typeface="Prompt ExtraLight"/>
              <a:sym typeface="Prompt ExtraLight"/>
            </a:endParaRPr>
          </a:p>
        </p:txBody>
      </p:sp>
      <p:pic>
        <p:nvPicPr>
          <p:cNvPr id="428" name="Google Shape;428;p24"/>
          <p:cNvPicPr preferRelativeResize="0"/>
          <p:nvPr/>
        </p:nvPicPr>
        <p:blipFill rotWithShape="1">
          <a:blip r:embed="rId3">
            <a:alphaModFix/>
          </a:blip>
          <a:srcRect b="0" l="0" r="0" t="0"/>
          <a:stretch/>
        </p:blipFill>
        <p:spPr>
          <a:xfrm>
            <a:off x="283622" y="713436"/>
            <a:ext cx="8591515" cy="507706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25"/>
          <p:cNvSpPr/>
          <p:nvPr/>
        </p:nvSpPr>
        <p:spPr>
          <a:xfrm>
            <a:off x="0" y="961736"/>
            <a:ext cx="9144000" cy="460906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34" name="Google Shape;434;p25"/>
          <p:cNvSpPr txBox="1"/>
          <p:nvPr>
            <p:ph idx="11" type="ftr"/>
          </p:nvPr>
        </p:nvSpPr>
        <p:spPr>
          <a:xfrm>
            <a:off x="2879251" y="6503170"/>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35" name="Google Shape;435;p25"/>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36" name="Google Shape;436;p25"/>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37" name="Google Shape;437;p25"/>
          <p:cNvSpPr txBox="1"/>
          <p:nvPr/>
        </p:nvSpPr>
        <p:spPr>
          <a:xfrm>
            <a:off x="2115250" y="366318"/>
            <a:ext cx="6919650"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800"/>
              <a:buFont typeface="Prompt ExtraLight"/>
              <a:buNone/>
            </a:pPr>
            <a:r>
              <a:rPr lang="es-MX" sz="1800">
                <a:solidFill>
                  <a:srgbClr val="593470"/>
                </a:solidFill>
                <a:latin typeface="Prompt ExtraLight"/>
                <a:ea typeface="Prompt ExtraLight"/>
                <a:cs typeface="Prompt ExtraLight"/>
                <a:sym typeface="Prompt ExtraLight"/>
              </a:rPr>
              <a:t>Recuperación de Capital Acumulado a Enero 2022</a:t>
            </a:r>
            <a:endParaRPr sz="1200">
              <a:solidFill>
                <a:schemeClr val="dk1"/>
              </a:solidFill>
              <a:latin typeface="Prompt ExtraLight"/>
              <a:ea typeface="Prompt ExtraLight"/>
              <a:cs typeface="Prompt ExtraLight"/>
              <a:sym typeface="Prompt ExtraLight"/>
            </a:endParaRPr>
          </a:p>
        </p:txBody>
      </p:sp>
      <p:pic>
        <p:nvPicPr>
          <p:cNvPr id="438" name="Google Shape;438;p25"/>
          <p:cNvPicPr preferRelativeResize="0"/>
          <p:nvPr/>
        </p:nvPicPr>
        <p:blipFill rotWithShape="1">
          <a:blip r:embed="rId3">
            <a:alphaModFix/>
          </a:blip>
          <a:srcRect b="0" l="0" r="0" t="0"/>
          <a:stretch/>
        </p:blipFill>
        <p:spPr>
          <a:xfrm>
            <a:off x="153959" y="786561"/>
            <a:ext cx="8721178" cy="2236377"/>
          </a:xfrm>
          <a:prstGeom prst="rect">
            <a:avLst/>
          </a:prstGeom>
          <a:noFill/>
          <a:ln>
            <a:noFill/>
          </a:ln>
        </p:spPr>
      </p:pic>
      <p:graphicFrame>
        <p:nvGraphicFramePr>
          <p:cNvPr id="439" name="Google Shape;439;p25"/>
          <p:cNvGraphicFramePr/>
          <p:nvPr/>
        </p:nvGraphicFramePr>
        <p:xfrm>
          <a:off x="909686" y="3236751"/>
          <a:ext cx="7696589" cy="3211880"/>
        </p:xfrm>
        <a:graphic>
          <a:graphicData uri="http://schemas.openxmlformats.org/drawingml/2006/chart">
            <c:chart r:id="rId4"/>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26"/>
          <p:cNvSpPr/>
          <p:nvPr/>
        </p:nvSpPr>
        <p:spPr>
          <a:xfrm>
            <a:off x="0" y="961736"/>
            <a:ext cx="9144000" cy="4541441"/>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45" name="Google Shape;445;p26"/>
          <p:cNvSpPr txBox="1"/>
          <p:nvPr>
            <p:ph idx="11" type="ftr"/>
          </p:nvPr>
        </p:nvSpPr>
        <p:spPr>
          <a:xfrm>
            <a:off x="2879251" y="6501222"/>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46" name="Google Shape;446;p26"/>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47" name="Google Shape;447;p26"/>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48" name="Google Shape;448;p26"/>
          <p:cNvSpPr txBox="1"/>
          <p:nvPr/>
        </p:nvSpPr>
        <p:spPr>
          <a:xfrm>
            <a:off x="1809750" y="407945"/>
            <a:ext cx="7209561"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800"/>
              <a:buFont typeface="Prompt ExtraLight"/>
              <a:buNone/>
            </a:pPr>
            <a:r>
              <a:rPr lang="es-MX" sz="1800">
                <a:solidFill>
                  <a:srgbClr val="593470"/>
                </a:solidFill>
                <a:latin typeface="Prompt ExtraLight"/>
                <a:ea typeface="Prompt ExtraLight"/>
                <a:cs typeface="Prompt ExtraLight"/>
                <a:sym typeface="Prompt ExtraLight"/>
              </a:rPr>
              <a:t>Comparativa de Ingresos y Recuperación de Capital Enero (2020, 2021 y 2022)</a:t>
            </a:r>
            <a:endParaRPr sz="1200">
              <a:solidFill>
                <a:schemeClr val="dk1"/>
              </a:solidFill>
              <a:latin typeface="Prompt ExtraLight"/>
              <a:ea typeface="Prompt ExtraLight"/>
              <a:cs typeface="Prompt ExtraLight"/>
              <a:sym typeface="Prompt ExtraLight"/>
            </a:endParaRPr>
          </a:p>
        </p:txBody>
      </p:sp>
      <p:pic>
        <p:nvPicPr>
          <p:cNvPr id="449" name="Google Shape;449;p26"/>
          <p:cNvPicPr preferRelativeResize="0"/>
          <p:nvPr/>
        </p:nvPicPr>
        <p:blipFill rotWithShape="1">
          <a:blip r:embed="rId3">
            <a:alphaModFix/>
          </a:blip>
          <a:srcRect b="0" l="0" r="0" t="0"/>
          <a:stretch/>
        </p:blipFill>
        <p:spPr>
          <a:xfrm>
            <a:off x="110836" y="1055824"/>
            <a:ext cx="8908475" cy="454144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27"/>
          <p:cNvSpPr/>
          <p:nvPr/>
        </p:nvSpPr>
        <p:spPr>
          <a:xfrm>
            <a:off x="0" y="961736"/>
            <a:ext cx="9144000" cy="460906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55" name="Google Shape;455;p27"/>
          <p:cNvSpPr txBox="1"/>
          <p:nvPr>
            <p:ph idx="11" type="ftr"/>
          </p:nvPr>
        </p:nvSpPr>
        <p:spPr>
          <a:xfrm>
            <a:off x="2879250" y="6466585"/>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56" name="Google Shape;456;p27"/>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57" name="Google Shape;457;p27"/>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58" name="Google Shape;458;p27"/>
          <p:cNvSpPr txBox="1"/>
          <p:nvPr/>
        </p:nvSpPr>
        <p:spPr>
          <a:xfrm>
            <a:off x="2376077" y="396611"/>
            <a:ext cx="6767923"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800"/>
              <a:buFont typeface="Prompt ExtraLight"/>
              <a:buNone/>
            </a:pPr>
            <a:r>
              <a:rPr lang="es-MX" sz="1800">
                <a:solidFill>
                  <a:srgbClr val="593470"/>
                </a:solidFill>
                <a:latin typeface="Prompt ExtraLight"/>
                <a:ea typeface="Prompt ExtraLight"/>
                <a:cs typeface="Prompt ExtraLight"/>
                <a:sym typeface="Prompt ExtraLight"/>
              </a:rPr>
              <a:t>Egresos Presupuestales del Egreso Acumulados a Enero 2022</a:t>
            </a:r>
            <a:endParaRPr sz="1200">
              <a:solidFill>
                <a:schemeClr val="dk1"/>
              </a:solidFill>
              <a:latin typeface="Prompt ExtraLight"/>
              <a:ea typeface="Prompt ExtraLight"/>
              <a:cs typeface="Prompt ExtraLight"/>
              <a:sym typeface="Prompt ExtraLight"/>
            </a:endParaRPr>
          </a:p>
        </p:txBody>
      </p:sp>
      <p:sp>
        <p:nvSpPr>
          <p:cNvPr id="459" name="Google Shape;459;p27"/>
          <p:cNvSpPr txBox="1"/>
          <p:nvPr/>
        </p:nvSpPr>
        <p:spPr>
          <a:xfrm>
            <a:off x="92536" y="820584"/>
            <a:ext cx="630758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Reporte por Capítulo</a:t>
            </a:r>
            <a:endParaRPr sz="1800">
              <a:solidFill>
                <a:schemeClr val="dk1"/>
              </a:solidFill>
              <a:latin typeface="Prompt ExtraLight"/>
              <a:ea typeface="Prompt ExtraLight"/>
              <a:cs typeface="Prompt ExtraLight"/>
              <a:sym typeface="Prompt ExtraLight"/>
            </a:endParaRPr>
          </a:p>
        </p:txBody>
      </p:sp>
      <p:graphicFrame>
        <p:nvGraphicFramePr>
          <p:cNvPr id="460" name="Google Shape;460;p27"/>
          <p:cNvGraphicFramePr/>
          <p:nvPr/>
        </p:nvGraphicFramePr>
        <p:xfrm>
          <a:off x="1828800" y="2937213"/>
          <a:ext cx="5970494" cy="3325202"/>
        </p:xfrm>
        <a:graphic>
          <a:graphicData uri="http://schemas.openxmlformats.org/drawingml/2006/chart">
            <c:chart r:id="rId3"/>
          </a:graphicData>
        </a:graphic>
      </p:graphicFrame>
      <p:pic>
        <p:nvPicPr>
          <p:cNvPr id="461" name="Google Shape;461;p27"/>
          <p:cNvPicPr preferRelativeResize="0"/>
          <p:nvPr/>
        </p:nvPicPr>
        <p:blipFill rotWithShape="1">
          <a:blip r:embed="rId4">
            <a:alphaModFix/>
          </a:blip>
          <a:srcRect b="0" l="0" r="0" t="0"/>
          <a:stretch/>
        </p:blipFill>
        <p:spPr>
          <a:xfrm>
            <a:off x="92536" y="1167652"/>
            <a:ext cx="8833987" cy="156364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28"/>
          <p:cNvSpPr/>
          <p:nvPr/>
        </p:nvSpPr>
        <p:spPr>
          <a:xfrm>
            <a:off x="0" y="961736"/>
            <a:ext cx="9144000" cy="4724111"/>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67" name="Google Shape;467;p28"/>
          <p:cNvSpPr txBox="1"/>
          <p:nvPr>
            <p:ph idx="11" type="ftr"/>
          </p:nvPr>
        </p:nvSpPr>
        <p:spPr>
          <a:xfrm>
            <a:off x="2879251" y="6501222"/>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68" name="Google Shape;468;p28"/>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69" name="Google Shape;469;p28"/>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70" name="Google Shape;470;p28"/>
          <p:cNvSpPr txBox="1"/>
          <p:nvPr/>
        </p:nvSpPr>
        <p:spPr>
          <a:xfrm>
            <a:off x="2201052" y="361779"/>
            <a:ext cx="6886946" cy="30773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800"/>
              <a:buFont typeface="Prompt ExtraLight"/>
              <a:buNone/>
            </a:pPr>
            <a:r>
              <a:rPr lang="es-MX" sz="1800">
                <a:solidFill>
                  <a:srgbClr val="593470"/>
                </a:solidFill>
                <a:latin typeface="Prompt ExtraLight"/>
                <a:ea typeface="Prompt ExtraLight"/>
                <a:cs typeface="Prompt ExtraLight"/>
                <a:sym typeface="Prompt ExtraLight"/>
              </a:rPr>
              <a:t>Egresos Presupuestales del Egreso Acumulados a Enero 2022</a:t>
            </a:r>
            <a:endParaRPr sz="1200">
              <a:solidFill>
                <a:schemeClr val="dk1"/>
              </a:solidFill>
              <a:latin typeface="Prompt ExtraLight"/>
              <a:ea typeface="Prompt ExtraLight"/>
              <a:cs typeface="Prompt ExtraLight"/>
              <a:sym typeface="Prompt ExtraLight"/>
            </a:endParaRPr>
          </a:p>
        </p:txBody>
      </p:sp>
      <p:sp>
        <p:nvSpPr>
          <p:cNvPr id="471" name="Google Shape;471;p28"/>
          <p:cNvSpPr txBox="1"/>
          <p:nvPr/>
        </p:nvSpPr>
        <p:spPr>
          <a:xfrm>
            <a:off x="66178" y="869610"/>
            <a:ext cx="630758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Reporte por Unidad Responsable</a:t>
            </a:r>
            <a:endParaRPr sz="1800">
              <a:solidFill>
                <a:schemeClr val="dk1"/>
              </a:solidFill>
              <a:latin typeface="Prompt ExtraLight"/>
              <a:ea typeface="Prompt ExtraLight"/>
              <a:cs typeface="Prompt ExtraLight"/>
              <a:sym typeface="Prompt ExtraLight"/>
            </a:endParaRPr>
          </a:p>
        </p:txBody>
      </p:sp>
      <p:pic>
        <p:nvPicPr>
          <p:cNvPr id="472" name="Google Shape;472;p28"/>
          <p:cNvPicPr preferRelativeResize="0"/>
          <p:nvPr/>
        </p:nvPicPr>
        <p:blipFill rotWithShape="1">
          <a:blip r:embed="rId3">
            <a:alphaModFix/>
          </a:blip>
          <a:srcRect b="0" l="0" r="0" t="0"/>
          <a:stretch/>
        </p:blipFill>
        <p:spPr>
          <a:xfrm>
            <a:off x="150216" y="1226946"/>
            <a:ext cx="8842549" cy="1734655"/>
          </a:xfrm>
          <a:prstGeom prst="rect">
            <a:avLst/>
          </a:prstGeom>
          <a:noFill/>
          <a:ln>
            <a:noFill/>
          </a:ln>
        </p:spPr>
      </p:pic>
      <p:graphicFrame>
        <p:nvGraphicFramePr>
          <p:cNvPr id="473" name="Google Shape;473;p28"/>
          <p:cNvGraphicFramePr/>
          <p:nvPr/>
        </p:nvGraphicFramePr>
        <p:xfrm>
          <a:off x="1184245" y="3123832"/>
          <a:ext cx="6602904" cy="3451909"/>
        </p:xfrm>
        <a:graphic>
          <a:graphicData uri="http://schemas.openxmlformats.org/drawingml/2006/chart">
            <c:chart r:id="rId4"/>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29"/>
          <p:cNvSpPr/>
          <p:nvPr/>
        </p:nvSpPr>
        <p:spPr>
          <a:xfrm>
            <a:off x="0" y="961737"/>
            <a:ext cx="9144000" cy="4665340"/>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79" name="Google Shape;479;p29"/>
          <p:cNvSpPr txBox="1"/>
          <p:nvPr>
            <p:ph idx="11" type="ftr"/>
          </p:nvPr>
        </p:nvSpPr>
        <p:spPr>
          <a:xfrm>
            <a:off x="2879251" y="6529080"/>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sz="1000">
              <a:solidFill>
                <a:srgbClr val="161416"/>
              </a:solidFill>
              <a:latin typeface="Prompt ExtraLight"/>
              <a:ea typeface="Prompt ExtraLight"/>
              <a:cs typeface="Prompt ExtraLight"/>
              <a:sym typeface="Prompt ExtraLight"/>
            </a:endParaRPr>
          </a:p>
        </p:txBody>
      </p:sp>
      <p:sp>
        <p:nvSpPr>
          <p:cNvPr id="480" name="Google Shape;480;p29"/>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81" name="Google Shape;481;p29"/>
          <p:cNvSpPr txBox="1"/>
          <p:nvPr/>
        </p:nvSpPr>
        <p:spPr>
          <a:xfrm>
            <a:off x="1691015" y="26290"/>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Reporte</a:t>
            </a:r>
            <a:r>
              <a:rPr b="1" i="0" lang="es-MX" sz="2400" u="none" cap="none" strike="noStrike">
                <a:solidFill>
                  <a:srgbClr val="593470"/>
                </a:solidFill>
                <a:latin typeface="Arial"/>
                <a:ea typeface="Arial"/>
                <a:cs typeface="Arial"/>
                <a:sym typeface="Arial"/>
              </a:rPr>
              <a:t> del Avance Presupuestal</a:t>
            </a:r>
            <a:endParaRPr sz="1800">
              <a:solidFill>
                <a:schemeClr val="dk1"/>
              </a:solidFill>
              <a:latin typeface="Arial"/>
              <a:ea typeface="Arial"/>
              <a:cs typeface="Arial"/>
              <a:sym typeface="Arial"/>
            </a:endParaRPr>
          </a:p>
        </p:txBody>
      </p:sp>
      <p:sp>
        <p:nvSpPr>
          <p:cNvPr id="482" name="Google Shape;482;p29"/>
          <p:cNvSpPr txBox="1"/>
          <p:nvPr/>
        </p:nvSpPr>
        <p:spPr>
          <a:xfrm>
            <a:off x="3781425" y="414003"/>
            <a:ext cx="5362576" cy="30773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400"/>
              <a:buFont typeface="Prompt ExtraLight"/>
              <a:buNone/>
            </a:pPr>
            <a:r>
              <a:rPr lang="es-MX" sz="1400">
                <a:solidFill>
                  <a:srgbClr val="593470"/>
                </a:solidFill>
                <a:latin typeface="Prompt ExtraLight"/>
                <a:ea typeface="Prompt ExtraLight"/>
                <a:cs typeface="Prompt ExtraLight"/>
                <a:sym typeface="Prompt ExtraLight"/>
              </a:rPr>
              <a:t>Comparativa de Egresos 2020, 2021 y 2022 cierre a enero</a:t>
            </a:r>
            <a:endParaRPr sz="1400">
              <a:solidFill>
                <a:srgbClr val="593470"/>
              </a:solidFill>
              <a:latin typeface="Prompt ExtraLight"/>
              <a:ea typeface="Prompt ExtraLight"/>
              <a:cs typeface="Prompt ExtraLight"/>
              <a:sym typeface="Prompt ExtraLight"/>
            </a:endParaRPr>
          </a:p>
        </p:txBody>
      </p:sp>
      <p:pic>
        <p:nvPicPr>
          <p:cNvPr id="483" name="Google Shape;483;p29"/>
          <p:cNvPicPr preferRelativeResize="0"/>
          <p:nvPr/>
        </p:nvPicPr>
        <p:blipFill rotWithShape="1">
          <a:blip r:embed="rId3">
            <a:alphaModFix/>
          </a:blip>
          <a:srcRect b="0" l="0" r="0" t="0"/>
          <a:stretch/>
        </p:blipFill>
        <p:spPr>
          <a:xfrm>
            <a:off x="418819" y="789600"/>
            <a:ext cx="8306361" cy="529133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
          <p:cNvSpPr txBox="1"/>
          <p:nvPr>
            <p:ph idx="12" type="sldNum"/>
          </p:nvPr>
        </p:nvSpPr>
        <p:spPr>
          <a:xfrm>
            <a:off x="6919865"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202" name="Google Shape;202;p3"/>
          <p:cNvSpPr txBox="1"/>
          <p:nvPr>
            <p:ph type="title"/>
          </p:nvPr>
        </p:nvSpPr>
        <p:spPr>
          <a:xfrm>
            <a:off x="987232" y="2241598"/>
            <a:ext cx="7169531" cy="114779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726772"/>
              </a:buClr>
              <a:buSzPts val="2800"/>
              <a:buFont typeface="Arial"/>
              <a:buNone/>
            </a:pPr>
            <a:r>
              <a:rPr lang="es-MX">
                <a:solidFill>
                  <a:srgbClr val="726772"/>
                </a:solidFill>
              </a:rPr>
              <a:t>3. Discusión y en su caso Aprobación de Cuadro de Pensionados Efectos</a:t>
            </a:r>
            <a:endParaRPr/>
          </a:p>
        </p:txBody>
      </p:sp>
      <p:sp>
        <p:nvSpPr>
          <p:cNvPr id="203" name="Google Shape;203;p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204" name="Google Shape;204;p3"/>
          <p:cNvSpPr txBox="1"/>
          <p:nvPr>
            <p:ph idx="1" type="subTitle"/>
          </p:nvPr>
        </p:nvSpPr>
        <p:spPr>
          <a:xfrm>
            <a:off x="3332161" y="3233845"/>
            <a:ext cx="2479675" cy="30797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000"/>
              <a:buFont typeface="Noto Sans Symbols"/>
              <a:buNone/>
            </a:pPr>
            <a:r>
              <a:rPr b="1" i="0" lang="es-MX" sz="2000" u="none" cap="none" strike="noStrike">
                <a:solidFill>
                  <a:srgbClr val="726772"/>
                </a:solidFill>
                <a:latin typeface="Prompt ExtraLight"/>
                <a:ea typeface="Prompt ExtraLight"/>
                <a:cs typeface="Prompt ExtraLight"/>
                <a:sym typeface="Prompt ExtraLight"/>
              </a:rPr>
              <a:t>Marzo 2022</a:t>
            </a:r>
            <a:endParaRPr/>
          </a:p>
        </p:txBody>
      </p:sp>
      <p:sp>
        <p:nvSpPr>
          <p:cNvPr id="205" name="Google Shape;205;p3"/>
          <p:cNvSpPr/>
          <p:nvPr/>
        </p:nvSpPr>
        <p:spPr>
          <a:xfrm>
            <a:off x="673493" y="5338713"/>
            <a:ext cx="8343995" cy="1154162"/>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171450" lvl="0" marL="495450" marR="0" rtl="0" algn="just">
              <a:lnSpc>
                <a:spcPct val="100000"/>
              </a:lnSpc>
              <a:spcBef>
                <a:spcPts val="0"/>
              </a:spcBef>
              <a:spcAft>
                <a:spcPts val="0"/>
              </a:spcAft>
              <a:buClr>
                <a:srgbClr val="726772"/>
              </a:buClr>
              <a:buSzPts val="1400"/>
              <a:buFont typeface="Prompt ExtraLight"/>
              <a:buChar char="•"/>
            </a:pPr>
            <a:r>
              <a:rPr b="0" i="0" lang="es-MX" sz="1400" u="none" cap="none" strike="noStrike">
                <a:solidFill>
                  <a:srgbClr val="726772"/>
                </a:solidFill>
                <a:latin typeface="Prompt ExtraLight"/>
                <a:ea typeface="Prompt ExtraLight"/>
                <a:cs typeface="Prompt ExtraLight"/>
                <a:sym typeface="Prompt ExtraLight"/>
              </a:rPr>
              <a:t>E</a:t>
            </a:r>
            <a:r>
              <a:rPr b="0" i="0" lang="es-MX" sz="1100" u="none" cap="none" strike="noStrike">
                <a:solidFill>
                  <a:srgbClr val="726772"/>
                </a:solidFill>
                <a:latin typeface="Prompt ExtraLight"/>
                <a:ea typeface="Prompt ExtraLight"/>
                <a:cs typeface="Prompt ExtraLight"/>
                <a:sym typeface="Prompt ExtraLight"/>
              </a:rPr>
              <a:t>n desahogo del punto número tres del orden del día, el Director General del Instituto de Pensiones del Estado de Jalisco, Héctor Pizano Ramos, con fundamento en lo establecido en el artículo 154 fracción V de la Ley del Instituto de Pensiones del Estado de Jalisco, presenta lo relativo a la </a:t>
            </a:r>
            <a:r>
              <a:rPr b="0" i="1" lang="es-MX" sz="1100" u="none" cap="none" strike="noStrike">
                <a:solidFill>
                  <a:srgbClr val="726772"/>
                </a:solidFill>
                <a:latin typeface="Prompt ExtraLight"/>
                <a:ea typeface="Prompt ExtraLight"/>
                <a:cs typeface="Prompt ExtraLight"/>
                <a:sym typeface="Prompt ExtraLight"/>
              </a:rPr>
              <a:t>Discusión y en su Caso Aprobación del Cuadro de Pensionados a efectos marzo de 2022</a:t>
            </a:r>
            <a:r>
              <a:rPr b="0" i="0" lang="es-MX" sz="1100" u="none" cap="none" strike="noStrike">
                <a:solidFill>
                  <a:srgbClr val="726772"/>
                </a:solidFill>
                <a:latin typeface="Prompt ExtraLight"/>
                <a:ea typeface="Prompt ExtraLight"/>
                <a:cs typeface="Prompt ExtraLight"/>
                <a:sym typeface="Prompt ExtraLight"/>
              </a:rPr>
              <a:t>, con ajuste a partir del día siguiente a aquel en que cada afiliado haya cobrado su último sueldo, de conformidad con el artículo cuarto transitorio de la Ley del Instituto de Pensiones del Estado de Jalisco, conforme al siguiente reporte general:</a:t>
            </a:r>
            <a:endParaRPr/>
          </a:p>
        </p:txBody>
      </p:sp>
      <p:pic>
        <p:nvPicPr>
          <p:cNvPr descr="Un letrero de color negro&#10;&#10;Descripción generada automáticamente con confianza baja" id="206" name="Google Shape;206;p3">
            <a:hlinkClick r:id="rId3"/>
          </p:cNvPr>
          <p:cNvPicPr preferRelativeResize="0"/>
          <p:nvPr/>
        </p:nvPicPr>
        <p:blipFill rotWithShape="1">
          <a:blip r:embed="rId4">
            <a:alphaModFix/>
          </a:blip>
          <a:srcRect b="0" l="0" r="0" t="0"/>
          <a:stretch/>
        </p:blipFill>
        <p:spPr>
          <a:xfrm>
            <a:off x="4123177" y="3429000"/>
            <a:ext cx="722311" cy="72231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30"/>
          <p:cNvSpPr/>
          <p:nvPr/>
        </p:nvSpPr>
        <p:spPr>
          <a:xfrm>
            <a:off x="0" y="961736"/>
            <a:ext cx="9144000" cy="475558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489" name="Google Shape;489;p30"/>
          <p:cNvSpPr txBox="1"/>
          <p:nvPr>
            <p:ph idx="11" type="ftr"/>
          </p:nvPr>
        </p:nvSpPr>
        <p:spPr>
          <a:xfrm>
            <a:off x="3033655" y="6501222"/>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490" name="Google Shape;490;p30"/>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491" name="Google Shape;491;p30"/>
          <p:cNvSpPr txBox="1"/>
          <p:nvPr/>
        </p:nvSpPr>
        <p:spPr>
          <a:xfrm>
            <a:off x="1691014" y="195567"/>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400"/>
              <a:buFont typeface="Arial"/>
              <a:buNone/>
            </a:pPr>
            <a:r>
              <a:rPr b="1" lang="es-MX" sz="2400">
                <a:solidFill>
                  <a:srgbClr val="593470"/>
                </a:solidFill>
                <a:latin typeface="Arial"/>
                <a:ea typeface="Arial"/>
                <a:cs typeface="Arial"/>
                <a:sym typeface="Arial"/>
              </a:rPr>
              <a:t>Avance de Préstamos</a:t>
            </a:r>
            <a:endParaRPr b="1" i="0" sz="2400" u="none" cap="none" strike="noStrike">
              <a:solidFill>
                <a:srgbClr val="593470"/>
              </a:solidFill>
              <a:latin typeface="Arial"/>
              <a:ea typeface="Arial"/>
              <a:cs typeface="Arial"/>
              <a:sym typeface="Arial"/>
            </a:endParaRPr>
          </a:p>
        </p:txBody>
      </p:sp>
      <p:sp>
        <p:nvSpPr>
          <p:cNvPr id="492" name="Google Shape;492;p30"/>
          <p:cNvSpPr txBox="1"/>
          <p:nvPr/>
        </p:nvSpPr>
        <p:spPr>
          <a:xfrm>
            <a:off x="6337893" y="613785"/>
            <a:ext cx="1946367" cy="33855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Enero 2022</a:t>
            </a:r>
            <a:endParaRPr sz="1800">
              <a:solidFill>
                <a:schemeClr val="dk1"/>
              </a:solidFill>
              <a:latin typeface="Prompt ExtraLight"/>
              <a:ea typeface="Prompt ExtraLight"/>
              <a:cs typeface="Prompt ExtraLight"/>
              <a:sym typeface="Prompt ExtraLight"/>
            </a:endParaRPr>
          </a:p>
        </p:txBody>
      </p:sp>
      <p:sp>
        <p:nvSpPr>
          <p:cNvPr id="493" name="Google Shape;493;p30"/>
          <p:cNvSpPr txBox="1"/>
          <p:nvPr/>
        </p:nvSpPr>
        <p:spPr>
          <a:xfrm>
            <a:off x="8284260" y="759401"/>
            <a:ext cx="815931"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1000"/>
              <a:buFont typeface="Prompt ExtraLight"/>
              <a:buNone/>
            </a:pPr>
            <a:r>
              <a:rPr b="1" i="0" lang="es-MX" sz="1000" u="none" cap="none" strike="noStrike">
                <a:solidFill>
                  <a:srgbClr val="7F7F7F"/>
                </a:solidFill>
                <a:latin typeface="Prompt ExtraLight"/>
                <a:ea typeface="Prompt ExtraLight"/>
                <a:cs typeface="Prompt ExtraLight"/>
                <a:sym typeface="Prompt ExtraLight"/>
              </a:rPr>
              <a:t>Histórico</a:t>
            </a:r>
            <a:endParaRPr sz="1800">
              <a:solidFill>
                <a:schemeClr val="dk1"/>
              </a:solidFill>
              <a:latin typeface="Prompt ExtraLight"/>
              <a:ea typeface="Prompt ExtraLight"/>
              <a:cs typeface="Prompt ExtraLight"/>
              <a:sym typeface="Prompt ExtraLight"/>
            </a:endParaRPr>
          </a:p>
        </p:txBody>
      </p:sp>
      <p:pic>
        <p:nvPicPr>
          <p:cNvPr descr="Un letrero de color negro&#10;&#10;Descripción generada automáticamente con confianza baja" id="494" name="Google Shape;494;p30">
            <a:hlinkClick r:id="rId3"/>
          </p:cNvPr>
          <p:cNvPicPr preferRelativeResize="0"/>
          <p:nvPr/>
        </p:nvPicPr>
        <p:blipFill rotWithShape="1">
          <a:blip r:embed="rId4">
            <a:alphaModFix/>
          </a:blip>
          <a:srcRect b="0" l="0" r="0" t="0"/>
          <a:stretch/>
        </p:blipFill>
        <p:spPr>
          <a:xfrm>
            <a:off x="8191409" y="-92871"/>
            <a:ext cx="1001631" cy="1001631"/>
          </a:xfrm>
          <a:prstGeom prst="rect">
            <a:avLst/>
          </a:prstGeom>
          <a:noFill/>
          <a:ln>
            <a:noFill/>
          </a:ln>
        </p:spPr>
      </p:pic>
      <p:pic>
        <p:nvPicPr>
          <p:cNvPr id="495" name="Google Shape;495;p30"/>
          <p:cNvPicPr preferRelativeResize="0"/>
          <p:nvPr/>
        </p:nvPicPr>
        <p:blipFill rotWithShape="1">
          <a:blip r:embed="rId5">
            <a:alphaModFix/>
          </a:blip>
          <a:srcRect b="0" l="0" r="0" t="0"/>
          <a:stretch/>
        </p:blipFill>
        <p:spPr>
          <a:xfrm>
            <a:off x="769016" y="1023140"/>
            <a:ext cx="8326439" cy="586574"/>
          </a:xfrm>
          <a:prstGeom prst="rect">
            <a:avLst/>
          </a:prstGeom>
          <a:noFill/>
          <a:ln>
            <a:noFill/>
          </a:ln>
        </p:spPr>
      </p:pic>
      <p:pic>
        <p:nvPicPr>
          <p:cNvPr id="496" name="Google Shape;496;p30"/>
          <p:cNvPicPr preferRelativeResize="0"/>
          <p:nvPr/>
        </p:nvPicPr>
        <p:blipFill rotWithShape="1">
          <a:blip r:embed="rId6">
            <a:alphaModFix/>
          </a:blip>
          <a:srcRect b="0" l="0" r="0" t="0"/>
          <a:stretch/>
        </p:blipFill>
        <p:spPr>
          <a:xfrm>
            <a:off x="846532" y="1742773"/>
            <a:ext cx="8183284" cy="4755589"/>
          </a:xfrm>
          <a:prstGeom prst="rect">
            <a:avLst/>
          </a:prstGeom>
          <a:noFill/>
          <a:ln>
            <a:noFill/>
          </a:ln>
        </p:spPr>
      </p:pic>
      <p:pic>
        <p:nvPicPr>
          <p:cNvPr id="497" name="Google Shape;497;p30"/>
          <p:cNvPicPr preferRelativeResize="0"/>
          <p:nvPr/>
        </p:nvPicPr>
        <p:blipFill rotWithShape="1">
          <a:blip r:embed="rId7">
            <a:alphaModFix/>
          </a:blip>
          <a:srcRect b="0" l="0" r="0" t="0"/>
          <a:stretch/>
        </p:blipFill>
        <p:spPr>
          <a:xfrm>
            <a:off x="0" y="1609714"/>
            <a:ext cx="914651" cy="937710"/>
          </a:xfrm>
          <a:prstGeom prst="rect">
            <a:avLst/>
          </a:prstGeom>
          <a:noFill/>
          <a:ln>
            <a:noFill/>
          </a:ln>
        </p:spPr>
      </p:pic>
      <p:pic>
        <p:nvPicPr>
          <p:cNvPr id="498" name="Google Shape;498;p30"/>
          <p:cNvPicPr preferRelativeResize="0"/>
          <p:nvPr/>
        </p:nvPicPr>
        <p:blipFill rotWithShape="1">
          <a:blip r:embed="rId8">
            <a:alphaModFix/>
          </a:blip>
          <a:srcRect b="0" l="0" r="0" t="0"/>
          <a:stretch/>
        </p:blipFill>
        <p:spPr>
          <a:xfrm>
            <a:off x="-64913" y="2780515"/>
            <a:ext cx="993513" cy="887975"/>
          </a:xfrm>
          <a:prstGeom prst="rect">
            <a:avLst/>
          </a:prstGeom>
          <a:noFill/>
          <a:ln>
            <a:noFill/>
          </a:ln>
        </p:spPr>
      </p:pic>
      <p:graphicFrame>
        <p:nvGraphicFramePr>
          <p:cNvPr id="499" name="Google Shape;499;p30"/>
          <p:cNvGraphicFramePr/>
          <p:nvPr/>
        </p:nvGraphicFramePr>
        <p:xfrm>
          <a:off x="-101062" y="5336595"/>
          <a:ext cx="915643" cy="943465"/>
        </p:xfrm>
        <a:graphic>
          <a:graphicData uri="http://schemas.openxmlformats.org/drawingml/2006/chart">
            <c:chart r:id="rId9"/>
          </a:graphicData>
        </a:graphic>
      </p:graphicFrame>
      <p:pic>
        <p:nvPicPr>
          <p:cNvPr id="500" name="Google Shape;500;p30"/>
          <p:cNvPicPr preferRelativeResize="0"/>
          <p:nvPr/>
        </p:nvPicPr>
        <p:blipFill rotWithShape="1">
          <a:blip r:embed="rId10">
            <a:alphaModFix/>
          </a:blip>
          <a:srcRect b="0" l="0" r="0" t="0"/>
          <a:stretch/>
        </p:blipFill>
        <p:spPr>
          <a:xfrm>
            <a:off x="-28035" y="4053954"/>
            <a:ext cx="967408" cy="1004458"/>
          </a:xfrm>
          <a:prstGeom prst="rect">
            <a:avLst/>
          </a:prstGeom>
          <a:noFill/>
          <a:ln>
            <a:noFill/>
          </a:ln>
        </p:spPr>
      </p:pic>
      <p:sp>
        <p:nvSpPr>
          <p:cNvPr id="501" name="Google Shape;501;p30"/>
          <p:cNvSpPr txBox="1"/>
          <p:nvPr/>
        </p:nvSpPr>
        <p:spPr>
          <a:xfrm>
            <a:off x="279553" y="4394364"/>
            <a:ext cx="4652682"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800"/>
              <a:buFont typeface="Prompt ExtraLight"/>
              <a:buNone/>
            </a:pPr>
            <a:r>
              <a:rPr lang="es-MX" sz="1800">
                <a:solidFill>
                  <a:schemeClr val="dk1"/>
                </a:solidFill>
                <a:latin typeface="Prompt ExtraLight"/>
                <a:ea typeface="Prompt ExtraLight"/>
                <a:cs typeface="Prompt ExtraLight"/>
                <a:sym typeface="Prompt ExtraLight"/>
              </a:rPr>
              <a:t> </a:t>
            </a:r>
            <a:endParaRPr sz="1400">
              <a:solidFill>
                <a:schemeClr val="dk1"/>
              </a:solidFill>
              <a:latin typeface="Prompt ExtraLight"/>
              <a:ea typeface="Prompt ExtraLight"/>
              <a:cs typeface="Prompt ExtraLight"/>
              <a:sym typeface="Prompt ExtraLight"/>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31"/>
          <p:cNvSpPr txBox="1"/>
          <p:nvPr>
            <p:ph type="ctrTitle"/>
          </p:nvPr>
        </p:nvSpPr>
        <p:spPr>
          <a:xfrm>
            <a:off x="223880" y="2270922"/>
            <a:ext cx="8920119" cy="14700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593470"/>
              </a:buClr>
              <a:buSzPts val="2800"/>
              <a:buFont typeface="Arial"/>
              <a:buNone/>
            </a:pPr>
            <a:r>
              <a:rPr lang="es-MX" sz="2800">
                <a:solidFill>
                  <a:srgbClr val="593470"/>
                </a:solidFill>
              </a:rPr>
              <a:t>7. Reporte Informativo de la Cartera de Inversiones</a:t>
            </a:r>
            <a:endParaRPr/>
          </a:p>
        </p:txBody>
      </p:sp>
      <p:sp>
        <p:nvSpPr>
          <p:cNvPr id="507" name="Google Shape;507;p31"/>
          <p:cNvSpPr txBox="1"/>
          <p:nvPr>
            <p:ph idx="1" type="subTitle"/>
          </p:nvPr>
        </p:nvSpPr>
        <p:spPr>
          <a:xfrm>
            <a:off x="2479556" y="3150534"/>
            <a:ext cx="4184887" cy="59682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SzPts val="2000"/>
              <a:buNone/>
            </a:pPr>
            <a:r>
              <a:rPr b="1" lang="es-MX" sz="2000"/>
              <a:t>Enero 2022</a:t>
            </a:r>
            <a:endParaRPr/>
          </a:p>
        </p:txBody>
      </p:sp>
      <p:sp>
        <p:nvSpPr>
          <p:cNvPr id="508" name="Google Shape;508;p31"/>
          <p:cNvSpPr txBox="1"/>
          <p:nvPr>
            <p:ph idx="11" type="ftr"/>
          </p:nvPr>
        </p:nvSpPr>
        <p:spPr>
          <a:xfrm>
            <a:off x="2857500" y="6511765"/>
            <a:ext cx="34290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509" name="Google Shape;509;p31"/>
          <p:cNvSpPr txBox="1"/>
          <p:nvPr>
            <p:ph idx="12" type="sldNum"/>
          </p:nvPr>
        </p:nvSpPr>
        <p:spPr>
          <a:xfrm>
            <a:off x="8606275" y="6498944"/>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10" name="Google Shape;510;p31"/>
          <p:cNvSpPr/>
          <p:nvPr/>
        </p:nvSpPr>
        <p:spPr>
          <a:xfrm>
            <a:off x="855602" y="5714114"/>
            <a:ext cx="8019535" cy="784830"/>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accent6"/>
              </a:buClr>
              <a:buSzPts val="1200"/>
              <a:buFont typeface="Prompt ExtraLight"/>
              <a:buChar char="•"/>
            </a:pPr>
            <a:r>
              <a:rPr lang="es-MX" sz="1200">
                <a:solidFill>
                  <a:schemeClr val="accent6"/>
                </a:solidFill>
                <a:latin typeface="Prompt ExtraLight"/>
                <a:ea typeface="Prompt ExtraLight"/>
                <a:cs typeface="Prompt ExtraLight"/>
                <a:sym typeface="Prompt ExtraLight"/>
              </a:rPr>
              <a:t>E</a:t>
            </a:r>
            <a:r>
              <a:rPr lang="es-MX" sz="1100">
                <a:solidFill>
                  <a:schemeClr val="accent6"/>
                </a:solidFill>
                <a:latin typeface="Prompt ExtraLight"/>
                <a:ea typeface="Prompt ExtraLight"/>
                <a:cs typeface="Prompt ExtraLight"/>
                <a:sym typeface="Prompt ExtraLight"/>
              </a:rPr>
              <a:t>n seguimiento al </a:t>
            </a:r>
            <a:r>
              <a:rPr i="1" lang="es-MX" sz="1100">
                <a:solidFill>
                  <a:schemeClr val="accent6"/>
                </a:solidFill>
                <a:latin typeface="Prompt ExtraLight"/>
                <a:ea typeface="Prompt ExtraLight"/>
                <a:cs typeface="Prompt ExtraLight"/>
                <a:sym typeface="Prompt ExtraLight"/>
              </a:rPr>
              <a:t>punto siete </a:t>
            </a:r>
            <a:r>
              <a:rPr lang="es-MX" sz="1100">
                <a:solidFill>
                  <a:schemeClr val="accent6"/>
                </a:solidFill>
                <a:latin typeface="Prompt ExtraLight"/>
                <a:ea typeface="Prompt ExtraLight"/>
                <a:cs typeface="Prompt ExtraLight"/>
                <a:sym typeface="Prompt ExtraLight"/>
              </a:rPr>
              <a:t>del orden del día, el Director General del Instituto de Pensiones del Estado de Jalisco, Héctor Pizano Ramos, con fundamento en lo establecido en el artículo 154 fracciones XVIII, XXI y XXII de la Ley del Instituto de Pensiones del Estado de Jalisco, presenta el </a:t>
            </a:r>
            <a:r>
              <a:rPr i="1" lang="es-MX" sz="1100">
                <a:solidFill>
                  <a:schemeClr val="accent6"/>
                </a:solidFill>
                <a:latin typeface="Prompt ExtraLight"/>
                <a:ea typeface="Prompt ExtraLight"/>
                <a:cs typeface="Prompt ExtraLight"/>
                <a:sym typeface="Prompt ExtraLight"/>
              </a:rPr>
              <a:t>Reporte de la Cartera de Inversiones al mes de enero de 2022</a:t>
            </a:r>
            <a:r>
              <a:rPr lang="es-MX" sz="1100">
                <a:solidFill>
                  <a:schemeClr val="accent6"/>
                </a:solidFill>
                <a:latin typeface="Prompt ExtraLight"/>
                <a:ea typeface="Prompt ExtraLight"/>
                <a:cs typeface="Prompt ExtraLight"/>
                <a:sym typeface="Prompt ExtraLight"/>
              </a:rPr>
              <a:t>, conforme al siguiente resumen:</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32"/>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516" name="Google Shape;516;p32"/>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17" name="Google Shape;517;p32"/>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latin typeface="Arial"/>
                <a:ea typeface="Arial"/>
                <a:cs typeface="Arial"/>
                <a:sym typeface="Arial"/>
              </a:rPr>
              <a:t>Reporte de la Cartera de Inversiones</a:t>
            </a:r>
            <a:endParaRPr>
              <a:latin typeface="Arial"/>
              <a:ea typeface="Arial"/>
              <a:cs typeface="Arial"/>
              <a:sym typeface="Arial"/>
            </a:endParaRPr>
          </a:p>
        </p:txBody>
      </p:sp>
      <p:sp>
        <p:nvSpPr>
          <p:cNvPr id="518" name="Google Shape;518;p32"/>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519" name="Google Shape;519;p32"/>
          <p:cNvSpPr txBox="1"/>
          <p:nvPr/>
        </p:nvSpPr>
        <p:spPr>
          <a:xfrm>
            <a:off x="183521" y="695836"/>
            <a:ext cx="549031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b="1" lang="es-MX" sz="1600">
                <a:solidFill>
                  <a:srgbClr val="593470"/>
                </a:solidFill>
                <a:latin typeface="Prompt ExtraLight"/>
                <a:ea typeface="Prompt ExtraLight"/>
                <a:cs typeface="Prompt ExtraLight"/>
                <a:sym typeface="Prompt ExtraLight"/>
              </a:rPr>
              <a:t>Cartera total de Inversiones IPEJAL a enero 2022</a:t>
            </a:r>
            <a:endParaRPr sz="1800">
              <a:solidFill>
                <a:schemeClr val="dk1"/>
              </a:solidFill>
              <a:latin typeface="Prompt ExtraLight"/>
              <a:ea typeface="Prompt ExtraLight"/>
              <a:cs typeface="Prompt ExtraLight"/>
              <a:sym typeface="Prompt ExtraLight"/>
            </a:endParaRPr>
          </a:p>
        </p:txBody>
      </p:sp>
      <p:sp>
        <p:nvSpPr>
          <p:cNvPr id="520" name="Google Shape;520;p32"/>
          <p:cNvSpPr txBox="1"/>
          <p:nvPr/>
        </p:nvSpPr>
        <p:spPr>
          <a:xfrm>
            <a:off x="632461" y="6334671"/>
            <a:ext cx="8061318" cy="2154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800"/>
              <a:buFont typeface="Prompt ExtraLight"/>
              <a:buNone/>
            </a:pPr>
            <a:r>
              <a:rPr lang="es-MX" sz="800">
                <a:solidFill>
                  <a:schemeClr val="dk1"/>
                </a:solidFill>
                <a:latin typeface="Prompt ExtraLight"/>
                <a:ea typeface="Prompt ExtraLight"/>
                <a:cs typeface="Prompt ExtraLight"/>
                <a:sym typeface="Prompt ExtraLight"/>
              </a:rPr>
              <a:t>*Se modifico el formato en base a las nuevas políticas de IPEJAL aprobadas el 1 de junio de 2020</a:t>
            </a:r>
            <a:endParaRPr sz="1100">
              <a:solidFill>
                <a:schemeClr val="dk1"/>
              </a:solidFill>
              <a:latin typeface="Prompt ExtraLight"/>
              <a:ea typeface="Prompt ExtraLight"/>
              <a:cs typeface="Prompt ExtraLight"/>
              <a:sym typeface="Prompt ExtraLight"/>
            </a:endParaRPr>
          </a:p>
        </p:txBody>
      </p:sp>
      <p:pic>
        <p:nvPicPr>
          <p:cNvPr id="521" name="Google Shape;521;p32"/>
          <p:cNvPicPr preferRelativeResize="0"/>
          <p:nvPr/>
        </p:nvPicPr>
        <p:blipFill rotWithShape="1">
          <a:blip r:embed="rId3">
            <a:alphaModFix/>
          </a:blip>
          <a:srcRect b="0" l="0" r="0" t="0"/>
          <a:stretch/>
        </p:blipFill>
        <p:spPr>
          <a:xfrm>
            <a:off x="5244605" y="1034389"/>
            <a:ext cx="3828822" cy="5141279"/>
          </a:xfrm>
          <a:prstGeom prst="rect">
            <a:avLst/>
          </a:prstGeom>
          <a:noFill/>
          <a:ln>
            <a:noFill/>
          </a:ln>
        </p:spPr>
      </p:pic>
      <p:pic>
        <p:nvPicPr>
          <p:cNvPr id="522" name="Google Shape;522;p32"/>
          <p:cNvPicPr preferRelativeResize="0"/>
          <p:nvPr/>
        </p:nvPicPr>
        <p:blipFill rotWithShape="1">
          <a:blip r:embed="rId4">
            <a:alphaModFix/>
          </a:blip>
          <a:srcRect b="0" l="62378" r="0" t="0"/>
          <a:stretch/>
        </p:blipFill>
        <p:spPr>
          <a:xfrm>
            <a:off x="3752854" y="1034390"/>
            <a:ext cx="1372719" cy="5141280"/>
          </a:xfrm>
          <a:prstGeom prst="rect">
            <a:avLst/>
          </a:prstGeom>
          <a:noFill/>
          <a:ln>
            <a:noFill/>
          </a:ln>
        </p:spPr>
      </p:pic>
      <p:pic>
        <p:nvPicPr>
          <p:cNvPr id="523" name="Google Shape;523;p32"/>
          <p:cNvPicPr preferRelativeResize="0"/>
          <p:nvPr/>
        </p:nvPicPr>
        <p:blipFill rotWithShape="1">
          <a:blip r:embed="rId5">
            <a:alphaModFix/>
          </a:blip>
          <a:srcRect b="0" l="0" r="0" t="0"/>
          <a:stretch/>
        </p:blipFill>
        <p:spPr>
          <a:xfrm>
            <a:off x="0" y="1034389"/>
            <a:ext cx="3794586" cy="514127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33"/>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529" name="Google Shape;529;p3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30" name="Google Shape;530;p33"/>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latin typeface="Arial"/>
                <a:ea typeface="Arial"/>
                <a:cs typeface="Arial"/>
                <a:sym typeface="Arial"/>
              </a:rPr>
              <a:t>Reporte de la Cartera de Inversiones</a:t>
            </a:r>
            <a:endParaRPr>
              <a:latin typeface="Arial"/>
              <a:ea typeface="Arial"/>
              <a:cs typeface="Arial"/>
              <a:sym typeface="Arial"/>
            </a:endParaRPr>
          </a:p>
        </p:txBody>
      </p:sp>
      <p:sp>
        <p:nvSpPr>
          <p:cNvPr id="531" name="Google Shape;531;p3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532" name="Google Shape;532;p33"/>
          <p:cNvSpPr txBox="1"/>
          <p:nvPr/>
        </p:nvSpPr>
        <p:spPr>
          <a:xfrm>
            <a:off x="1691014" y="144155"/>
            <a:ext cx="7452986" cy="76331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Arial"/>
              <a:buNone/>
            </a:pPr>
            <a:r>
              <a:t/>
            </a:r>
            <a:endParaRPr b="1" i="0" sz="2400" u="none" cap="none" strike="noStrike">
              <a:solidFill>
                <a:srgbClr val="593470"/>
              </a:solidFill>
              <a:latin typeface="Arial"/>
              <a:ea typeface="Arial"/>
              <a:cs typeface="Arial"/>
              <a:sym typeface="Arial"/>
            </a:endParaRPr>
          </a:p>
        </p:txBody>
      </p:sp>
      <p:sp>
        <p:nvSpPr>
          <p:cNvPr id="533" name="Google Shape;533;p33"/>
          <p:cNvSpPr txBox="1"/>
          <p:nvPr/>
        </p:nvSpPr>
        <p:spPr>
          <a:xfrm>
            <a:off x="1874535" y="468425"/>
            <a:ext cx="7269465" cy="33851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Clr>
                <a:srgbClr val="593470"/>
              </a:buClr>
              <a:buSzPts val="1600"/>
              <a:buFont typeface="Prompt ExtraLight"/>
              <a:buNone/>
            </a:pPr>
            <a:r>
              <a:rPr lang="es-MX" sz="1600">
                <a:solidFill>
                  <a:srgbClr val="593470"/>
                </a:solidFill>
                <a:latin typeface="Prompt ExtraLight"/>
                <a:ea typeface="Prompt ExtraLight"/>
                <a:cs typeface="Prompt ExtraLight"/>
                <a:sym typeface="Prompt ExtraLight"/>
              </a:rPr>
              <a:t>Comparativo de Rendimiento con Principales Indicadores de Mercado</a:t>
            </a:r>
            <a:endParaRPr sz="1100">
              <a:solidFill>
                <a:schemeClr val="dk1"/>
              </a:solidFill>
              <a:latin typeface="Prompt ExtraLight"/>
              <a:ea typeface="Prompt ExtraLight"/>
              <a:cs typeface="Prompt ExtraLight"/>
              <a:sym typeface="Prompt ExtraLight"/>
            </a:endParaRPr>
          </a:p>
        </p:txBody>
      </p:sp>
      <p:sp>
        <p:nvSpPr>
          <p:cNvPr id="534" name="Google Shape;534;p33"/>
          <p:cNvSpPr/>
          <p:nvPr/>
        </p:nvSpPr>
        <p:spPr>
          <a:xfrm>
            <a:off x="737504" y="6321881"/>
            <a:ext cx="7094845"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800"/>
              <a:buFont typeface="Prompt ExtraLight"/>
              <a:buNone/>
            </a:pPr>
            <a:r>
              <a:rPr lang="es-MX" sz="800">
                <a:solidFill>
                  <a:schemeClr val="dk1"/>
                </a:solidFill>
                <a:latin typeface="Prompt ExtraLight"/>
                <a:ea typeface="Prompt ExtraLight"/>
                <a:cs typeface="Prompt ExtraLight"/>
                <a:sym typeface="Prompt ExtraLight"/>
              </a:rPr>
              <a:t>1. Se utilizará el rendimiento de los últimos 12 meses para ser comparable con reportes de AFORES.</a:t>
            </a:r>
            <a:endParaRPr sz="1800">
              <a:solidFill>
                <a:schemeClr val="dk1"/>
              </a:solidFill>
              <a:latin typeface="Prompt ExtraLight"/>
              <a:ea typeface="Prompt ExtraLight"/>
              <a:cs typeface="Prompt ExtraLight"/>
              <a:sym typeface="Prompt ExtraLight"/>
            </a:endParaRPr>
          </a:p>
        </p:txBody>
      </p:sp>
      <p:pic>
        <p:nvPicPr>
          <p:cNvPr id="535" name="Google Shape;535;p33"/>
          <p:cNvPicPr preferRelativeResize="0"/>
          <p:nvPr/>
        </p:nvPicPr>
        <p:blipFill rotWithShape="1">
          <a:blip r:embed="rId3">
            <a:alphaModFix/>
          </a:blip>
          <a:srcRect b="0" l="0" r="0" t="0"/>
          <a:stretch/>
        </p:blipFill>
        <p:spPr>
          <a:xfrm>
            <a:off x="827584" y="1295050"/>
            <a:ext cx="3289507" cy="1547031"/>
          </a:xfrm>
          <a:prstGeom prst="rect">
            <a:avLst/>
          </a:prstGeom>
          <a:noFill/>
          <a:ln>
            <a:noFill/>
          </a:ln>
        </p:spPr>
      </p:pic>
      <p:pic>
        <p:nvPicPr>
          <p:cNvPr id="536" name="Google Shape;536;p33"/>
          <p:cNvPicPr preferRelativeResize="0"/>
          <p:nvPr/>
        </p:nvPicPr>
        <p:blipFill rotWithShape="1">
          <a:blip r:embed="rId4">
            <a:alphaModFix/>
          </a:blip>
          <a:srcRect b="0" l="0" r="0" t="0"/>
          <a:stretch/>
        </p:blipFill>
        <p:spPr>
          <a:xfrm>
            <a:off x="5220073" y="1295052"/>
            <a:ext cx="3289506" cy="1547031"/>
          </a:xfrm>
          <a:prstGeom prst="rect">
            <a:avLst/>
          </a:prstGeom>
          <a:noFill/>
          <a:ln>
            <a:noFill/>
          </a:ln>
        </p:spPr>
      </p:pic>
      <p:pic>
        <p:nvPicPr>
          <p:cNvPr id="537" name="Google Shape;537;p33"/>
          <p:cNvPicPr preferRelativeResize="0"/>
          <p:nvPr/>
        </p:nvPicPr>
        <p:blipFill rotWithShape="1">
          <a:blip r:embed="rId5">
            <a:alphaModFix/>
          </a:blip>
          <a:srcRect b="0" l="0" r="0" t="0"/>
          <a:stretch/>
        </p:blipFill>
        <p:spPr>
          <a:xfrm>
            <a:off x="323529" y="2902509"/>
            <a:ext cx="8403176" cy="284101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34"/>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543" name="Google Shape;543;p3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44" name="Google Shape;544;p34"/>
          <p:cNvSpPr txBox="1"/>
          <p:nvPr>
            <p:ph type="title"/>
          </p:nvPr>
        </p:nvSpPr>
        <p:spPr>
          <a:xfrm>
            <a:off x="2094895" y="19654"/>
            <a:ext cx="7049105" cy="59210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64EA9"/>
              </a:buClr>
              <a:buSzPts val="2800"/>
              <a:buFont typeface="Arial"/>
              <a:buNone/>
            </a:pPr>
            <a:r>
              <a:rPr lang="es-MX" sz="2800">
                <a:latin typeface="Arial"/>
                <a:ea typeface="Arial"/>
                <a:cs typeface="Arial"/>
                <a:sym typeface="Arial"/>
              </a:rPr>
              <a:t>Reporte de la Cartera de Inversiones</a:t>
            </a:r>
            <a:endParaRPr>
              <a:latin typeface="Arial"/>
              <a:ea typeface="Arial"/>
              <a:cs typeface="Arial"/>
              <a:sym typeface="Arial"/>
            </a:endParaRPr>
          </a:p>
        </p:txBody>
      </p:sp>
      <p:sp>
        <p:nvSpPr>
          <p:cNvPr id="545" name="Google Shape;545;p3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546" name="Google Shape;546;p34"/>
          <p:cNvSpPr txBox="1"/>
          <p:nvPr/>
        </p:nvSpPr>
        <p:spPr>
          <a:xfrm>
            <a:off x="38840" y="787837"/>
            <a:ext cx="72694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b="1" lang="es-MX" sz="1600">
                <a:solidFill>
                  <a:srgbClr val="593470"/>
                </a:solidFill>
                <a:latin typeface="Prompt ExtraLight"/>
                <a:ea typeface="Prompt ExtraLight"/>
                <a:cs typeface="Prompt ExtraLight"/>
                <a:sym typeface="Prompt ExtraLight"/>
              </a:rPr>
              <a:t>Diversificación</a:t>
            </a:r>
            <a:endParaRPr b="1" sz="1600">
              <a:solidFill>
                <a:srgbClr val="593470"/>
              </a:solidFill>
              <a:latin typeface="Prompt ExtraLight"/>
              <a:ea typeface="Prompt ExtraLight"/>
              <a:cs typeface="Prompt ExtraLight"/>
              <a:sym typeface="Prompt ExtraLight"/>
            </a:endParaRPr>
          </a:p>
        </p:txBody>
      </p:sp>
      <p:pic>
        <p:nvPicPr>
          <p:cNvPr id="547" name="Google Shape;547;p34"/>
          <p:cNvPicPr preferRelativeResize="0"/>
          <p:nvPr/>
        </p:nvPicPr>
        <p:blipFill rotWithShape="1">
          <a:blip r:embed="rId3">
            <a:alphaModFix/>
          </a:blip>
          <a:srcRect b="0" l="0" r="0" t="0"/>
          <a:stretch/>
        </p:blipFill>
        <p:spPr>
          <a:xfrm>
            <a:off x="2521951" y="3140968"/>
            <a:ext cx="4639458" cy="3127519"/>
          </a:xfrm>
          <a:prstGeom prst="rect">
            <a:avLst/>
          </a:prstGeom>
          <a:noFill/>
          <a:ln>
            <a:noFill/>
          </a:ln>
        </p:spPr>
      </p:pic>
      <p:pic>
        <p:nvPicPr>
          <p:cNvPr id="548" name="Google Shape;548;p34"/>
          <p:cNvPicPr preferRelativeResize="0"/>
          <p:nvPr/>
        </p:nvPicPr>
        <p:blipFill rotWithShape="1">
          <a:blip r:embed="rId4">
            <a:alphaModFix/>
          </a:blip>
          <a:srcRect b="0" l="0" r="0" t="0"/>
          <a:stretch/>
        </p:blipFill>
        <p:spPr>
          <a:xfrm>
            <a:off x="2853555" y="3395182"/>
            <a:ext cx="3300342" cy="2425448"/>
          </a:xfrm>
          <a:prstGeom prst="rect">
            <a:avLst/>
          </a:prstGeom>
          <a:noFill/>
          <a:ln>
            <a:noFill/>
          </a:ln>
        </p:spPr>
      </p:pic>
      <p:pic>
        <p:nvPicPr>
          <p:cNvPr id="549" name="Google Shape;549;p34"/>
          <p:cNvPicPr preferRelativeResize="0"/>
          <p:nvPr/>
        </p:nvPicPr>
        <p:blipFill rotWithShape="1">
          <a:blip r:embed="rId5">
            <a:alphaModFix/>
          </a:blip>
          <a:srcRect b="0" l="0" r="0" t="0"/>
          <a:stretch/>
        </p:blipFill>
        <p:spPr>
          <a:xfrm>
            <a:off x="4738933" y="398264"/>
            <a:ext cx="4694680" cy="3744416"/>
          </a:xfrm>
          <a:prstGeom prst="rect">
            <a:avLst/>
          </a:prstGeom>
          <a:noFill/>
          <a:ln>
            <a:noFill/>
          </a:ln>
        </p:spPr>
      </p:pic>
      <p:sp>
        <p:nvSpPr>
          <p:cNvPr id="550" name="Google Shape;550;p34"/>
          <p:cNvSpPr txBox="1"/>
          <p:nvPr/>
        </p:nvSpPr>
        <p:spPr>
          <a:xfrm>
            <a:off x="1345959" y="2270472"/>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Prompt ExtraLight"/>
                <a:ea typeface="Prompt ExtraLight"/>
                <a:cs typeface="Prompt ExtraLight"/>
                <a:sym typeface="Prompt ExtraLight"/>
              </a:rPr>
              <a:t>2021</a:t>
            </a:r>
            <a:endParaRPr sz="1400">
              <a:solidFill>
                <a:srgbClr val="7F7F7F"/>
              </a:solidFill>
              <a:latin typeface="Prompt ExtraLight"/>
              <a:ea typeface="Prompt ExtraLight"/>
              <a:cs typeface="Prompt ExtraLight"/>
              <a:sym typeface="Prompt ExtraLight"/>
            </a:endParaRPr>
          </a:p>
        </p:txBody>
      </p:sp>
      <p:sp>
        <p:nvSpPr>
          <p:cNvPr id="551" name="Google Shape;551;p34"/>
          <p:cNvSpPr/>
          <p:nvPr/>
        </p:nvSpPr>
        <p:spPr>
          <a:xfrm rot="8328675">
            <a:off x="937826" y="3715916"/>
            <a:ext cx="767873" cy="2154167"/>
          </a:xfrm>
          <a:prstGeom prst="curvedLeftArrow">
            <a:avLst>
              <a:gd fmla="val 25000" name="adj1"/>
              <a:gd fmla="val 50000" name="adj2"/>
              <a:gd fmla="val 25000" name="adj3"/>
            </a:avLst>
          </a:prstGeom>
          <a:solidFill>
            <a:schemeClr val="accent1"/>
          </a:solidFill>
          <a:ln cap="flat" cmpd="sng" w="17125">
            <a:solidFill>
              <a:srgbClr val="7E609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Prompt ExtraLight"/>
              <a:ea typeface="Prompt ExtraLight"/>
              <a:cs typeface="Prompt ExtraLight"/>
              <a:sym typeface="Prompt ExtraLight"/>
            </a:endParaRPr>
          </a:p>
        </p:txBody>
      </p:sp>
      <p:sp>
        <p:nvSpPr>
          <p:cNvPr id="552" name="Google Shape;552;p34"/>
          <p:cNvSpPr txBox="1"/>
          <p:nvPr/>
        </p:nvSpPr>
        <p:spPr>
          <a:xfrm>
            <a:off x="249747" y="5580131"/>
            <a:ext cx="2808312"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MX" sz="1600">
                <a:solidFill>
                  <a:schemeClr val="dk1"/>
                </a:solidFill>
                <a:latin typeface="Prompt ExtraLight"/>
                <a:ea typeface="Prompt ExtraLight"/>
                <a:cs typeface="Prompt ExtraLight"/>
                <a:sym typeface="Prompt ExtraLight"/>
              </a:rPr>
              <a:t>Duración MACAULAY </a:t>
            </a:r>
            <a:endParaRPr/>
          </a:p>
          <a:p>
            <a:pPr indent="0" lvl="0" marL="0" marR="0" rtl="0" algn="ctr">
              <a:spcBef>
                <a:spcPts val="0"/>
              </a:spcBef>
              <a:spcAft>
                <a:spcPts val="0"/>
              </a:spcAft>
              <a:buNone/>
            </a:pPr>
            <a:r>
              <a:rPr b="1" lang="es-MX" sz="1600">
                <a:solidFill>
                  <a:schemeClr val="dk1"/>
                </a:solidFill>
                <a:latin typeface="Prompt ExtraLight"/>
                <a:ea typeface="Prompt ExtraLight"/>
                <a:cs typeface="Prompt ExtraLight"/>
                <a:sym typeface="Prompt ExtraLight"/>
              </a:rPr>
              <a:t>2,868.08 días (7.85 años)</a:t>
            </a:r>
            <a:endParaRPr/>
          </a:p>
        </p:txBody>
      </p:sp>
      <p:sp>
        <p:nvSpPr>
          <p:cNvPr id="553" name="Google Shape;553;p34"/>
          <p:cNvSpPr txBox="1"/>
          <p:nvPr/>
        </p:nvSpPr>
        <p:spPr>
          <a:xfrm>
            <a:off x="6165480" y="2236172"/>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Prompt ExtraLight"/>
                <a:ea typeface="Prompt ExtraLight"/>
                <a:cs typeface="Prompt ExtraLight"/>
                <a:sym typeface="Prompt ExtraLight"/>
              </a:rPr>
              <a:t>2021</a:t>
            </a:r>
            <a:endParaRPr sz="1400">
              <a:solidFill>
                <a:srgbClr val="7F7F7F"/>
              </a:solidFill>
              <a:latin typeface="Prompt ExtraLight"/>
              <a:ea typeface="Prompt ExtraLight"/>
              <a:cs typeface="Prompt ExtraLight"/>
              <a:sym typeface="Prompt ExtraLight"/>
            </a:endParaRPr>
          </a:p>
        </p:txBody>
      </p:sp>
      <p:sp>
        <p:nvSpPr>
          <p:cNvPr id="554" name="Google Shape;554;p34"/>
          <p:cNvSpPr txBox="1"/>
          <p:nvPr/>
        </p:nvSpPr>
        <p:spPr>
          <a:xfrm>
            <a:off x="3759721" y="4969029"/>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chemeClr val="lt1"/>
                </a:solidFill>
                <a:latin typeface="Prompt ExtraLight"/>
                <a:ea typeface="Prompt ExtraLight"/>
                <a:cs typeface="Prompt ExtraLight"/>
                <a:sym typeface="Prompt ExtraLight"/>
              </a:rPr>
              <a:t>2021</a:t>
            </a:r>
            <a:endParaRPr sz="1400">
              <a:solidFill>
                <a:schemeClr val="lt1"/>
              </a:solidFill>
              <a:latin typeface="Prompt ExtraLight"/>
              <a:ea typeface="Prompt ExtraLight"/>
              <a:cs typeface="Prompt ExtraLight"/>
              <a:sym typeface="Prompt ExtraLight"/>
            </a:endParaRPr>
          </a:p>
        </p:txBody>
      </p:sp>
      <p:pic>
        <p:nvPicPr>
          <p:cNvPr id="555" name="Google Shape;555;p34"/>
          <p:cNvPicPr preferRelativeResize="0"/>
          <p:nvPr/>
        </p:nvPicPr>
        <p:blipFill rotWithShape="1">
          <a:blip r:embed="rId6">
            <a:alphaModFix/>
          </a:blip>
          <a:srcRect b="0" l="0" r="0" t="0"/>
          <a:stretch/>
        </p:blipFill>
        <p:spPr>
          <a:xfrm>
            <a:off x="-313592" y="592049"/>
            <a:ext cx="5547841" cy="3414056"/>
          </a:xfrm>
          <a:prstGeom prst="rect">
            <a:avLst/>
          </a:prstGeom>
          <a:noFill/>
          <a:ln>
            <a:noFill/>
          </a:ln>
        </p:spPr>
      </p:pic>
      <p:pic>
        <p:nvPicPr>
          <p:cNvPr id="556" name="Google Shape;556;p34"/>
          <p:cNvPicPr preferRelativeResize="0"/>
          <p:nvPr/>
        </p:nvPicPr>
        <p:blipFill rotWithShape="1">
          <a:blip r:embed="rId7">
            <a:alphaModFix/>
          </a:blip>
          <a:srcRect b="0" l="0" r="0" t="0"/>
          <a:stretch/>
        </p:blipFill>
        <p:spPr>
          <a:xfrm>
            <a:off x="5640724" y="1422885"/>
            <a:ext cx="2281289" cy="19343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35"/>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562" name="Google Shape;562;p3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63" name="Google Shape;563;p35"/>
          <p:cNvSpPr txBox="1"/>
          <p:nvPr>
            <p:ph type="title"/>
          </p:nvPr>
        </p:nvSpPr>
        <p:spPr>
          <a:xfrm>
            <a:off x="2365026" y="40306"/>
            <a:ext cx="6577329" cy="59210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64EA9"/>
              </a:buClr>
              <a:buSzPts val="2800"/>
              <a:buFont typeface="Arial"/>
              <a:buNone/>
            </a:pPr>
            <a:r>
              <a:rPr lang="es-MX">
                <a:latin typeface="Arial"/>
                <a:ea typeface="Arial"/>
                <a:cs typeface="Arial"/>
                <a:sym typeface="Arial"/>
              </a:rPr>
              <a:t>Reporte de la Cartera de Inversiones</a:t>
            </a:r>
            <a:endParaRPr>
              <a:latin typeface="Arial"/>
              <a:ea typeface="Arial"/>
              <a:cs typeface="Arial"/>
              <a:sym typeface="Arial"/>
            </a:endParaRPr>
          </a:p>
        </p:txBody>
      </p:sp>
      <p:sp>
        <p:nvSpPr>
          <p:cNvPr id="564" name="Google Shape;564;p3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565" name="Google Shape;565;p35"/>
          <p:cNvSpPr txBox="1"/>
          <p:nvPr/>
        </p:nvSpPr>
        <p:spPr>
          <a:xfrm>
            <a:off x="183521" y="903033"/>
            <a:ext cx="72694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600"/>
              <a:buFont typeface="Prompt ExtraLight"/>
              <a:buNone/>
            </a:pPr>
            <a:r>
              <a:rPr b="1" lang="es-MX" sz="1600">
                <a:solidFill>
                  <a:srgbClr val="593470"/>
                </a:solidFill>
                <a:latin typeface="Prompt ExtraLight"/>
                <a:ea typeface="Prompt ExtraLight"/>
                <a:cs typeface="Prompt ExtraLight"/>
                <a:sym typeface="Prompt ExtraLight"/>
              </a:rPr>
              <a:t>Diversificación</a:t>
            </a:r>
            <a:endParaRPr b="1" sz="1600">
              <a:solidFill>
                <a:srgbClr val="593470"/>
              </a:solidFill>
              <a:latin typeface="Prompt ExtraLight"/>
              <a:ea typeface="Prompt ExtraLight"/>
              <a:cs typeface="Prompt ExtraLight"/>
              <a:sym typeface="Prompt ExtraLight"/>
            </a:endParaRPr>
          </a:p>
        </p:txBody>
      </p:sp>
      <p:pic>
        <p:nvPicPr>
          <p:cNvPr id="566" name="Google Shape;566;p35"/>
          <p:cNvPicPr preferRelativeResize="0"/>
          <p:nvPr/>
        </p:nvPicPr>
        <p:blipFill rotWithShape="1">
          <a:blip r:embed="rId3">
            <a:alphaModFix/>
          </a:blip>
          <a:srcRect b="0" l="0" r="0" t="0"/>
          <a:stretch/>
        </p:blipFill>
        <p:spPr>
          <a:xfrm>
            <a:off x="4193343" y="1621712"/>
            <a:ext cx="5626063" cy="4211092"/>
          </a:xfrm>
          <a:prstGeom prst="rect">
            <a:avLst/>
          </a:prstGeom>
          <a:noFill/>
          <a:ln>
            <a:noFill/>
          </a:ln>
        </p:spPr>
      </p:pic>
      <p:pic>
        <p:nvPicPr>
          <p:cNvPr id="567" name="Google Shape;567;p35"/>
          <p:cNvPicPr preferRelativeResize="0"/>
          <p:nvPr/>
        </p:nvPicPr>
        <p:blipFill rotWithShape="1">
          <a:blip r:embed="rId4">
            <a:alphaModFix/>
          </a:blip>
          <a:srcRect b="0" l="0" r="0" t="0"/>
          <a:stretch/>
        </p:blipFill>
        <p:spPr>
          <a:xfrm>
            <a:off x="-494336" y="1498737"/>
            <a:ext cx="4860004" cy="4462144"/>
          </a:xfrm>
          <a:prstGeom prst="rect">
            <a:avLst/>
          </a:prstGeom>
          <a:noFill/>
          <a:ln>
            <a:noFill/>
          </a:ln>
        </p:spPr>
      </p:pic>
      <p:sp>
        <p:nvSpPr>
          <p:cNvPr id="568" name="Google Shape;568;p35"/>
          <p:cNvSpPr txBox="1"/>
          <p:nvPr/>
        </p:nvSpPr>
        <p:spPr>
          <a:xfrm>
            <a:off x="3490165" y="5900317"/>
            <a:ext cx="1728192"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*No incluye CKD's.</a:t>
            </a:r>
            <a:endParaRPr/>
          </a:p>
        </p:txBody>
      </p:sp>
      <p:sp>
        <p:nvSpPr>
          <p:cNvPr id="569" name="Google Shape;569;p35"/>
          <p:cNvSpPr txBox="1"/>
          <p:nvPr/>
        </p:nvSpPr>
        <p:spPr>
          <a:xfrm>
            <a:off x="2051720" y="3729809"/>
            <a:ext cx="571603"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Prompt ExtraLight"/>
                <a:ea typeface="Prompt ExtraLight"/>
                <a:cs typeface="Prompt ExtraLight"/>
                <a:sym typeface="Prompt ExtraLight"/>
              </a:rPr>
              <a:t>2021</a:t>
            </a:r>
            <a:endParaRPr/>
          </a:p>
        </p:txBody>
      </p:sp>
      <p:sp>
        <p:nvSpPr>
          <p:cNvPr id="570" name="Google Shape;570;p35"/>
          <p:cNvSpPr txBox="1"/>
          <p:nvPr/>
        </p:nvSpPr>
        <p:spPr>
          <a:xfrm>
            <a:off x="7092280" y="3625279"/>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Prompt ExtraLight"/>
                <a:ea typeface="Prompt ExtraLight"/>
                <a:cs typeface="Prompt ExtraLight"/>
                <a:sym typeface="Prompt ExtraLight"/>
              </a:rPr>
              <a:t>2021</a:t>
            </a:r>
            <a:endParaRPr sz="1400">
              <a:solidFill>
                <a:srgbClr val="7F7F7F"/>
              </a:solidFill>
              <a:latin typeface="Prompt ExtraLight"/>
              <a:ea typeface="Prompt ExtraLight"/>
              <a:cs typeface="Prompt ExtraLight"/>
              <a:sym typeface="Prompt ExtraLight"/>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36"/>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pic>
        <p:nvPicPr>
          <p:cNvPr id="576" name="Google Shape;576;p36"/>
          <p:cNvPicPr preferRelativeResize="0"/>
          <p:nvPr/>
        </p:nvPicPr>
        <p:blipFill rotWithShape="1">
          <a:blip r:embed="rId3">
            <a:alphaModFix/>
          </a:blip>
          <a:srcRect b="0" l="0" r="0" t="0"/>
          <a:stretch/>
        </p:blipFill>
        <p:spPr>
          <a:xfrm>
            <a:off x="148742" y="2045208"/>
            <a:ext cx="4797968" cy="3993226"/>
          </a:xfrm>
          <a:prstGeom prst="rect">
            <a:avLst/>
          </a:prstGeom>
          <a:noFill/>
          <a:ln>
            <a:noFill/>
          </a:ln>
        </p:spPr>
      </p:pic>
      <p:pic>
        <p:nvPicPr>
          <p:cNvPr id="577" name="Google Shape;577;p36"/>
          <p:cNvPicPr preferRelativeResize="0"/>
          <p:nvPr/>
        </p:nvPicPr>
        <p:blipFill rotWithShape="1">
          <a:blip r:embed="rId4">
            <a:alphaModFix/>
          </a:blip>
          <a:srcRect b="0" l="0" r="0" t="0"/>
          <a:stretch/>
        </p:blipFill>
        <p:spPr>
          <a:xfrm>
            <a:off x="4725558" y="2329707"/>
            <a:ext cx="4824617" cy="3675569"/>
          </a:xfrm>
          <a:prstGeom prst="rect">
            <a:avLst/>
          </a:prstGeom>
          <a:noFill/>
          <a:ln>
            <a:noFill/>
          </a:ln>
        </p:spPr>
      </p:pic>
      <p:pic>
        <p:nvPicPr>
          <p:cNvPr id="578" name="Google Shape;578;p36"/>
          <p:cNvPicPr preferRelativeResize="0"/>
          <p:nvPr/>
        </p:nvPicPr>
        <p:blipFill rotWithShape="1">
          <a:blip r:embed="rId5">
            <a:alphaModFix/>
          </a:blip>
          <a:srcRect b="0" l="0" r="0" t="0"/>
          <a:stretch/>
        </p:blipFill>
        <p:spPr>
          <a:xfrm>
            <a:off x="5607991" y="3261405"/>
            <a:ext cx="2533169" cy="1916208"/>
          </a:xfrm>
          <a:prstGeom prst="rect">
            <a:avLst/>
          </a:prstGeom>
          <a:noFill/>
          <a:ln>
            <a:noFill/>
          </a:ln>
        </p:spPr>
      </p:pic>
      <p:sp>
        <p:nvSpPr>
          <p:cNvPr id="579" name="Google Shape;579;p3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80" name="Google Shape;580;p36"/>
          <p:cNvSpPr txBox="1"/>
          <p:nvPr>
            <p:ph type="title"/>
          </p:nvPr>
        </p:nvSpPr>
        <p:spPr>
          <a:xfrm>
            <a:off x="1866212" y="9110"/>
            <a:ext cx="7277788" cy="50115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64EA9"/>
              </a:buClr>
              <a:buSzPts val="2800"/>
              <a:buFont typeface="Arial"/>
              <a:buNone/>
            </a:pPr>
            <a:r>
              <a:rPr lang="es-MX">
                <a:latin typeface="Arial"/>
                <a:ea typeface="Arial"/>
                <a:cs typeface="Arial"/>
                <a:sym typeface="Arial"/>
              </a:rPr>
              <a:t>Reporte de la Cartera de Inversiones</a:t>
            </a:r>
            <a:endParaRPr>
              <a:latin typeface="Arial"/>
              <a:ea typeface="Arial"/>
              <a:cs typeface="Arial"/>
              <a:sym typeface="Arial"/>
            </a:endParaRPr>
          </a:p>
        </p:txBody>
      </p:sp>
      <p:sp>
        <p:nvSpPr>
          <p:cNvPr id="581" name="Google Shape;581;p3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582" name="Google Shape;582;p36"/>
          <p:cNvSpPr txBox="1"/>
          <p:nvPr/>
        </p:nvSpPr>
        <p:spPr>
          <a:xfrm>
            <a:off x="0" y="738188"/>
            <a:ext cx="186621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593470"/>
              </a:buClr>
              <a:buSzPts val="1800"/>
              <a:buFont typeface="Prompt ExtraLight"/>
              <a:buNone/>
            </a:pPr>
            <a:r>
              <a:rPr b="1" lang="es-MX" sz="1800">
                <a:solidFill>
                  <a:srgbClr val="593470"/>
                </a:solidFill>
                <a:latin typeface="Prompt ExtraLight"/>
                <a:ea typeface="Prompt ExtraLight"/>
                <a:cs typeface="Prompt ExtraLight"/>
                <a:sym typeface="Prompt ExtraLight"/>
              </a:rPr>
              <a:t>Diversificación</a:t>
            </a:r>
            <a:endParaRPr b="1" sz="1800">
              <a:solidFill>
                <a:srgbClr val="593470"/>
              </a:solidFill>
              <a:latin typeface="Prompt ExtraLight"/>
              <a:ea typeface="Prompt ExtraLight"/>
              <a:cs typeface="Prompt ExtraLight"/>
              <a:sym typeface="Prompt ExtraLight"/>
            </a:endParaRPr>
          </a:p>
        </p:txBody>
      </p:sp>
      <p:sp>
        <p:nvSpPr>
          <p:cNvPr id="583" name="Google Shape;583;p36"/>
          <p:cNvSpPr txBox="1"/>
          <p:nvPr/>
        </p:nvSpPr>
        <p:spPr>
          <a:xfrm>
            <a:off x="148742" y="1048795"/>
            <a:ext cx="22142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7030A0"/>
              </a:buClr>
              <a:buSzPts val="1800"/>
              <a:buFont typeface="Prompt ExtraLight"/>
              <a:buNone/>
            </a:pPr>
            <a:r>
              <a:rPr lang="es-MX" sz="1800">
                <a:solidFill>
                  <a:srgbClr val="7030A0"/>
                </a:solidFill>
                <a:latin typeface="Prompt ExtraLight"/>
                <a:ea typeface="Prompt ExtraLight"/>
                <a:cs typeface="Prompt ExtraLight"/>
                <a:sym typeface="Prompt ExtraLight"/>
              </a:rPr>
              <a:t>Por Moneda</a:t>
            </a:r>
            <a:endParaRPr sz="1800">
              <a:solidFill>
                <a:schemeClr val="dk1"/>
              </a:solidFill>
              <a:latin typeface="Prompt ExtraLight"/>
              <a:ea typeface="Prompt ExtraLight"/>
              <a:cs typeface="Prompt ExtraLight"/>
              <a:sym typeface="Prompt ExtraLight"/>
            </a:endParaRPr>
          </a:p>
        </p:txBody>
      </p:sp>
      <p:pic>
        <p:nvPicPr>
          <p:cNvPr id="584" name="Google Shape;584;p36"/>
          <p:cNvPicPr preferRelativeResize="0"/>
          <p:nvPr/>
        </p:nvPicPr>
        <p:blipFill rotWithShape="1">
          <a:blip r:embed="rId6">
            <a:alphaModFix/>
          </a:blip>
          <a:srcRect b="0" l="0" r="0" t="0"/>
          <a:stretch/>
        </p:blipFill>
        <p:spPr>
          <a:xfrm>
            <a:off x="3347864" y="1367660"/>
            <a:ext cx="2755388" cy="1001148"/>
          </a:xfrm>
          <a:prstGeom prst="rect">
            <a:avLst/>
          </a:prstGeom>
          <a:noFill/>
          <a:ln>
            <a:noFill/>
          </a:ln>
        </p:spPr>
      </p:pic>
      <p:pic>
        <p:nvPicPr>
          <p:cNvPr id="585" name="Google Shape;585;p36"/>
          <p:cNvPicPr preferRelativeResize="0"/>
          <p:nvPr/>
        </p:nvPicPr>
        <p:blipFill rotWithShape="1">
          <a:blip r:embed="rId7">
            <a:alphaModFix/>
          </a:blip>
          <a:srcRect b="0" l="0" r="0" t="0"/>
          <a:stretch/>
        </p:blipFill>
        <p:spPr>
          <a:xfrm>
            <a:off x="6228735" y="1360166"/>
            <a:ext cx="2737489" cy="994644"/>
          </a:xfrm>
          <a:prstGeom prst="rect">
            <a:avLst/>
          </a:prstGeom>
          <a:noFill/>
          <a:ln>
            <a:noFill/>
          </a:ln>
        </p:spPr>
      </p:pic>
      <p:sp>
        <p:nvSpPr>
          <p:cNvPr id="586" name="Google Shape;586;p36"/>
          <p:cNvSpPr txBox="1"/>
          <p:nvPr/>
        </p:nvSpPr>
        <p:spPr>
          <a:xfrm>
            <a:off x="669628" y="6241682"/>
            <a:ext cx="535647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000">
                <a:solidFill>
                  <a:schemeClr val="dk1"/>
                </a:solidFill>
                <a:latin typeface="Prompt ExtraLight"/>
                <a:ea typeface="Prompt ExtraLight"/>
                <a:cs typeface="Prompt ExtraLight"/>
                <a:sym typeface="Prompt ExtraLight"/>
              </a:rPr>
              <a:t>*Por plazo solo incluye instrumentos en MXN</a:t>
            </a:r>
            <a:endParaRPr/>
          </a:p>
        </p:txBody>
      </p:sp>
      <p:sp>
        <p:nvSpPr>
          <p:cNvPr id="587" name="Google Shape;587;p36"/>
          <p:cNvSpPr txBox="1"/>
          <p:nvPr/>
        </p:nvSpPr>
        <p:spPr>
          <a:xfrm>
            <a:off x="4319081" y="1010014"/>
            <a:ext cx="87361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chemeClr val="dk1"/>
                </a:solidFill>
                <a:latin typeface="Prompt ExtraLight"/>
                <a:ea typeface="Prompt ExtraLight"/>
                <a:cs typeface="Prompt ExtraLight"/>
                <a:sym typeface="Prompt ExtraLight"/>
              </a:rPr>
              <a:t>2022</a:t>
            </a:r>
            <a:endParaRPr/>
          </a:p>
        </p:txBody>
      </p:sp>
      <p:sp>
        <p:nvSpPr>
          <p:cNvPr id="588" name="Google Shape;588;p36"/>
          <p:cNvSpPr txBox="1"/>
          <p:nvPr/>
        </p:nvSpPr>
        <p:spPr>
          <a:xfrm>
            <a:off x="7226175" y="1026407"/>
            <a:ext cx="67479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chemeClr val="dk1"/>
                </a:solidFill>
                <a:latin typeface="Prompt ExtraLight"/>
                <a:ea typeface="Prompt ExtraLight"/>
                <a:cs typeface="Prompt ExtraLight"/>
                <a:sym typeface="Prompt ExtraLight"/>
              </a:rPr>
              <a:t>2021</a:t>
            </a:r>
            <a:endParaRPr/>
          </a:p>
        </p:txBody>
      </p:sp>
      <p:sp>
        <p:nvSpPr>
          <p:cNvPr id="589" name="Google Shape;589;p36"/>
          <p:cNvSpPr txBox="1"/>
          <p:nvPr/>
        </p:nvSpPr>
        <p:spPr>
          <a:xfrm>
            <a:off x="6258687" y="4093053"/>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Prompt ExtraLight"/>
                <a:ea typeface="Prompt ExtraLight"/>
                <a:cs typeface="Prompt ExtraLight"/>
                <a:sym typeface="Prompt ExtraLight"/>
              </a:rPr>
              <a:t>2021</a:t>
            </a:r>
            <a:endParaRPr sz="1400">
              <a:solidFill>
                <a:srgbClr val="7F7F7F"/>
              </a:solidFill>
              <a:latin typeface="Prompt ExtraLight"/>
              <a:ea typeface="Prompt ExtraLight"/>
              <a:cs typeface="Prompt ExtraLight"/>
              <a:sym typeface="Prompt ExtraLight"/>
            </a:endParaRPr>
          </a:p>
        </p:txBody>
      </p:sp>
      <p:sp>
        <p:nvSpPr>
          <p:cNvPr id="590" name="Google Shape;590;p36"/>
          <p:cNvSpPr txBox="1"/>
          <p:nvPr/>
        </p:nvSpPr>
        <p:spPr>
          <a:xfrm>
            <a:off x="1395941" y="4065621"/>
            <a:ext cx="615889"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1400">
                <a:solidFill>
                  <a:srgbClr val="7F7F7F"/>
                </a:solidFill>
                <a:latin typeface="Prompt ExtraLight"/>
                <a:ea typeface="Prompt ExtraLight"/>
                <a:cs typeface="Prompt ExtraLight"/>
                <a:sym typeface="Prompt ExtraLight"/>
              </a:rPr>
              <a:t>2021</a:t>
            </a:r>
            <a:endParaRPr sz="1400">
              <a:solidFill>
                <a:srgbClr val="7F7F7F"/>
              </a:solidFill>
              <a:latin typeface="Prompt ExtraLight"/>
              <a:ea typeface="Prompt ExtraLight"/>
              <a:cs typeface="Prompt ExtraLight"/>
              <a:sym typeface="Prompt ExtraLight"/>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37"/>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596" name="Google Shape;596;p3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597" name="Google Shape;597;p37"/>
          <p:cNvSpPr txBox="1"/>
          <p:nvPr>
            <p:ph type="title"/>
          </p:nvPr>
        </p:nvSpPr>
        <p:spPr>
          <a:xfrm>
            <a:off x="1908314" y="27182"/>
            <a:ext cx="7225606" cy="6038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64EA9"/>
              </a:buClr>
              <a:buSzPts val="2800"/>
              <a:buFont typeface="Arial"/>
              <a:buNone/>
            </a:pPr>
            <a:r>
              <a:rPr lang="es-MX"/>
              <a:t>Reporte de la Cartera de Inversiones</a:t>
            </a:r>
            <a:endParaRPr/>
          </a:p>
        </p:txBody>
      </p:sp>
      <p:sp>
        <p:nvSpPr>
          <p:cNvPr id="598" name="Google Shape;598;p3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599" name="Google Shape;599;p37"/>
          <p:cNvSpPr/>
          <p:nvPr/>
        </p:nvSpPr>
        <p:spPr>
          <a:xfrm>
            <a:off x="481484" y="819082"/>
            <a:ext cx="318491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726772"/>
                </a:solidFill>
                <a:latin typeface="Prompt ExtraLight"/>
                <a:ea typeface="Prompt ExtraLight"/>
                <a:cs typeface="Prompt ExtraLight"/>
                <a:sym typeface="Prompt ExtraLight"/>
              </a:rPr>
              <a:t>   Instrumentos Nacionales</a:t>
            </a:r>
            <a:endParaRPr/>
          </a:p>
        </p:txBody>
      </p:sp>
      <p:sp>
        <p:nvSpPr>
          <p:cNvPr id="600" name="Google Shape;600;p37"/>
          <p:cNvSpPr/>
          <p:nvPr/>
        </p:nvSpPr>
        <p:spPr>
          <a:xfrm>
            <a:off x="4687512" y="819082"/>
            <a:ext cx="358944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726772"/>
                </a:solidFill>
                <a:latin typeface="Prompt ExtraLight"/>
                <a:ea typeface="Prompt ExtraLight"/>
                <a:cs typeface="Prompt ExtraLight"/>
                <a:sym typeface="Prompt ExtraLight"/>
              </a:rPr>
              <a:t>   Instrumentos Internacionales</a:t>
            </a:r>
            <a:endParaRPr/>
          </a:p>
        </p:txBody>
      </p:sp>
      <p:pic>
        <p:nvPicPr>
          <p:cNvPr id="601" name="Google Shape;601;p37"/>
          <p:cNvPicPr preferRelativeResize="0"/>
          <p:nvPr/>
        </p:nvPicPr>
        <p:blipFill rotWithShape="1">
          <a:blip r:embed="rId3">
            <a:alphaModFix/>
          </a:blip>
          <a:srcRect b="0" l="0" r="0" t="0"/>
          <a:stretch/>
        </p:blipFill>
        <p:spPr>
          <a:xfrm>
            <a:off x="1896017" y="4857336"/>
            <a:ext cx="5351963" cy="1624500"/>
          </a:xfrm>
          <a:prstGeom prst="rect">
            <a:avLst/>
          </a:prstGeom>
          <a:noFill/>
          <a:ln>
            <a:noFill/>
          </a:ln>
        </p:spPr>
      </p:pic>
      <p:pic>
        <p:nvPicPr>
          <p:cNvPr id="602" name="Google Shape;602;p37"/>
          <p:cNvPicPr preferRelativeResize="0"/>
          <p:nvPr/>
        </p:nvPicPr>
        <p:blipFill rotWithShape="1">
          <a:blip r:embed="rId4">
            <a:alphaModFix/>
          </a:blip>
          <a:srcRect b="0" l="0" r="0" t="0"/>
          <a:stretch/>
        </p:blipFill>
        <p:spPr>
          <a:xfrm>
            <a:off x="4782016" y="1188414"/>
            <a:ext cx="4109946" cy="3056289"/>
          </a:xfrm>
          <a:prstGeom prst="rect">
            <a:avLst/>
          </a:prstGeom>
          <a:noFill/>
          <a:ln>
            <a:noFill/>
          </a:ln>
        </p:spPr>
      </p:pic>
      <p:pic>
        <p:nvPicPr>
          <p:cNvPr id="603" name="Google Shape;603;p37"/>
          <p:cNvPicPr preferRelativeResize="0"/>
          <p:nvPr/>
        </p:nvPicPr>
        <p:blipFill rotWithShape="1">
          <a:blip r:embed="rId5">
            <a:alphaModFix/>
          </a:blip>
          <a:srcRect b="0" l="0" r="0" t="0"/>
          <a:stretch/>
        </p:blipFill>
        <p:spPr>
          <a:xfrm>
            <a:off x="396683" y="1188414"/>
            <a:ext cx="3675823" cy="341144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3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09" name="Google Shape;609;p38"/>
          <p:cNvSpPr txBox="1"/>
          <p:nvPr>
            <p:ph type="title"/>
          </p:nvPr>
        </p:nvSpPr>
        <p:spPr>
          <a:xfrm>
            <a:off x="2611342" y="54637"/>
            <a:ext cx="5303371" cy="59210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864EA9"/>
              </a:buClr>
              <a:buSzPct val="100000"/>
              <a:buFont typeface="Arial"/>
              <a:buNone/>
            </a:pPr>
            <a:r>
              <a:rPr lang="es-MX"/>
              <a:t>Reporte de la Cartera de Inversiones</a:t>
            </a:r>
            <a:endParaRPr/>
          </a:p>
        </p:txBody>
      </p:sp>
      <p:sp>
        <p:nvSpPr>
          <p:cNvPr id="610" name="Google Shape;610;p3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pic>
        <p:nvPicPr>
          <p:cNvPr id="611" name="Google Shape;611;p38"/>
          <p:cNvPicPr preferRelativeResize="0"/>
          <p:nvPr/>
        </p:nvPicPr>
        <p:blipFill rotWithShape="1">
          <a:blip r:embed="rId3">
            <a:alphaModFix/>
          </a:blip>
          <a:srcRect b="0" l="0" r="0" t="0"/>
          <a:stretch/>
        </p:blipFill>
        <p:spPr>
          <a:xfrm>
            <a:off x="491100" y="643777"/>
            <a:ext cx="8161799" cy="557044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39"/>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617" name="Google Shape;617;p3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18" name="Google Shape;618;p39"/>
          <p:cNvSpPr txBox="1"/>
          <p:nvPr>
            <p:ph type="title"/>
          </p:nvPr>
        </p:nvSpPr>
        <p:spPr>
          <a:xfrm>
            <a:off x="2773829" y="54637"/>
            <a:ext cx="5303371" cy="59210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864EA9"/>
              </a:buClr>
              <a:buSzPct val="100000"/>
              <a:buFont typeface="Arial"/>
              <a:buNone/>
            </a:pPr>
            <a:r>
              <a:rPr lang="es-MX"/>
              <a:t>Reporte de la Cartera de Inversiones</a:t>
            </a:r>
            <a:endParaRPr/>
          </a:p>
        </p:txBody>
      </p:sp>
      <p:sp>
        <p:nvSpPr>
          <p:cNvPr id="619" name="Google Shape;619;p3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pic>
        <p:nvPicPr>
          <p:cNvPr id="620" name="Google Shape;620;p39"/>
          <p:cNvPicPr preferRelativeResize="0"/>
          <p:nvPr/>
        </p:nvPicPr>
        <p:blipFill rotWithShape="1">
          <a:blip r:embed="rId3">
            <a:alphaModFix/>
          </a:blip>
          <a:srcRect b="0" l="0" r="0" t="0"/>
          <a:stretch/>
        </p:blipFill>
        <p:spPr>
          <a:xfrm>
            <a:off x="233771" y="737356"/>
            <a:ext cx="8676456" cy="16823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4"/>
          <p:cNvSpPr txBox="1"/>
          <p:nvPr>
            <p:ph idx="12" type="sldNum"/>
          </p:nvPr>
        </p:nvSpPr>
        <p:spPr>
          <a:xfrm>
            <a:off x="8827128" y="6508790"/>
            <a:ext cx="316871"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100"/>
              <a:buFont typeface="Prompt ExtraLight"/>
              <a:buNone/>
            </a:pPr>
            <a:fld id="{00000000-1234-1234-1234-123412341234}" type="slidenum">
              <a:rPr b="0" i="0" lang="es-MX" sz="1100" u="none" cap="none" strike="noStrike">
                <a:solidFill>
                  <a:srgbClr val="888888"/>
                </a:solidFill>
                <a:latin typeface="Prompt ExtraLight"/>
                <a:ea typeface="Prompt ExtraLight"/>
                <a:cs typeface="Prompt ExtraLight"/>
                <a:sym typeface="Prompt ExtraLight"/>
              </a:rPr>
              <a:t>‹#›</a:t>
            </a:fld>
            <a:endParaRPr b="0" i="0" sz="1100" u="none" cap="none" strike="noStrike">
              <a:solidFill>
                <a:srgbClr val="888888"/>
              </a:solidFill>
              <a:latin typeface="Prompt ExtraLight"/>
              <a:ea typeface="Prompt ExtraLight"/>
              <a:cs typeface="Prompt ExtraLight"/>
              <a:sym typeface="Prompt ExtraLight"/>
            </a:endParaRPr>
          </a:p>
        </p:txBody>
      </p:sp>
      <p:sp>
        <p:nvSpPr>
          <p:cNvPr id="212" name="Google Shape;212;p4"/>
          <p:cNvSpPr txBox="1"/>
          <p:nvPr>
            <p:ph type="title"/>
          </p:nvPr>
        </p:nvSpPr>
        <p:spPr>
          <a:xfrm>
            <a:off x="1661058" y="57048"/>
            <a:ext cx="6664008" cy="61104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3470"/>
              </a:buClr>
              <a:buSzPts val="2800"/>
              <a:buFont typeface="Arial"/>
              <a:buNone/>
            </a:pPr>
            <a:r>
              <a:rPr lang="es-MX" sz="2800"/>
              <a:t>Cuadro de Pensionados Febrero 2022</a:t>
            </a:r>
            <a:endParaRPr/>
          </a:p>
        </p:txBody>
      </p:sp>
      <p:sp>
        <p:nvSpPr>
          <p:cNvPr id="213" name="Google Shape;213;p4"/>
          <p:cNvSpPr txBox="1"/>
          <p:nvPr>
            <p:ph idx="11" type="ftr"/>
          </p:nvPr>
        </p:nvSpPr>
        <p:spPr>
          <a:xfrm>
            <a:off x="2872427" y="6508790"/>
            <a:ext cx="3399146"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214" name="Google Shape;214;p4"/>
          <p:cNvSpPr txBox="1"/>
          <p:nvPr/>
        </p:nvSpPr>
        <p:spPr>
          <a:xfrm>
            <a:off x="656455" y="5970626"/>
            <a:ext cx="8265831" cy="615553"/>
          </a:xfrm>
          <a:prstGeom prst="rect">
            <a:avLst/>
          </a:prstGeom>
          <a:noFill/>
          <a:ln cap="flat" cmpd="sng" w="9525">
            <a:solidFill>
              <a:srgbClr val="A89EA8"/>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262626"/>
              </a:buClr>
              <a:buSzPts val="1200"/>
              <a:buFont typeface="Prompt ExtraLight"/>
              <a:buChar char="•"/>
            </a:pPr>
            <a:r>
              <a:rPr b="0" i="0" lang="es-MX" sz="1200" u="none" cap="none" strike="noStrike">
                <a:solidFill>
                  <a:srgbClr val="262626"/>
                </a:solidFill>
                <a:latin typeface="Prompt ExtraLight"/>
                <a:ea typeface="Prompt ExtraLight"/>
                <a:cs typeface="Prompt ExtraLight"/>
                <a:sym typeface="Prompt ExtraLight"/>
              </a:rPr>
              <a:t>C</a:t>
            </a:r>
            <a:r>
              <a:rPr b="0" i="0" lang="es-MX" sz="1100" u="none" cap="none" strike="noStrike">
                <a:solidFill>
                  <a:srgbClr val="262626"/>
                </a:solidFill>
                <a:latin typeface="Prompt ExtraLight"/>
                <a:ea typeface="Prompt ExtraLight"/>
                <a:cs typeface="Prompt ExtraLight"/>
                <a:sym typeface="Prompt ExtraLight"/>
              </a:rPr>
              <a:t>on fundamento en el Artículo 153, Fracción IX, de la Ley del Instituto de Pensiones del Estado de Jalisco, se pone a la consideración del Consejo Directivo la </a:t>
            </a:r>
            <a:r>
              <a:rPr b="0" i="1" lang="es-MX" sz="1100" u="none" cap="none" strike="noStrike">
                <a:solidFill>
                  <a:srgbClr val="262626"/>
                </a:solidFill>
                <a:latin typeface="Prompt ExtraLight"/>
                <a:ea typeface="Prompt ExtraLight"/>
                <a:cs typeface="Prompt ExtraLight"/>
                <a:sym typeface="Prompt ExtraLight"/>
              </a:rPr>
              <a:t>autorización de las pensiones y pagos únicos con efectos al 1 de marzo de 2022.</a:t>
            </a:r>
            <a:r>
              <a:rPr b="0" i="0" lang="es-MX" sz="1100" u="none" cap="none" strike="noStrike">
                <a:solidFill>
                  <a:srgbClr val="262626"/>
                </a:solidFill>
                <a:latin typeface="Prompt ExtraLight"/>
                <a:ea typeface="Prompt ExtraLight"/>
                <a:cs typeface="Prompt ExtraLight"/>
                <a:sym typeface="Prompt ExtraLight"/>
              </a:rPr>
              <a:t> </a:t>
            </a:r>
            <a:endParaRPr b="0" i="0" sz="1200" u="none" cap="none" strike="noStrike">
              <a:solidFill>
                <a:srgbClr val="262626"/>
              </a:solidFill>
              <a:latin typeface="Prompt ExtraLight"/>
              <a:ea typeface="Prompt ExtraLight"/>
              <a:cs typeface="Prompt ExtraLight"/>
              <a:sym typeface="Prompt ExtraLight"/>
            </a:endParaRPr>
          </a:p>
        </p:txBody>
      </p:sp>
      <p:sp>
        <p:nvSpPr>
          <p:cNvPr id="215" name="Google Shape;215;p4"/>
          <p:cNvSpPr txBox="1"/>
          <p:nvPr/>
        </p:nvSpPr>
        <p:spPr>
          <a:xfrm>
            <a:off x="8303626" y="1895298"/>
            <a:ext cx="855394" cy="21544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800"/>
              <a:buFont typeface="Prompt ExtraLight"/>
              <a:buNone/>
            </a:pPr>
            <a:r>
              <a:rPr b="1" i="0" lang="es-MX" sz="800" u="none" cap="none" strike="noStrike">
                <a:solidFill>
                  <a:srgbClr val="7F7F7F"/>
                </a:solidFill>
                <a:latin typeface="Prompt ExtraLight"/>
                <a:ea typeface="Prompt ExtraLight"/>
                <a:cs typeface="Prompt ExtraLight"/>
                <a:sym typeface="Prompt ExtraLight"/>
              </a:rPr>
              <a:t>Altas y Bajas</a:t>
            </a:r>
            <a:endParaRPr/>
          </a:p>
        </p:txBody>
      </p:sp>
      <p:sp>
        <p:nvSpPr>
          <p:cNvPr id="216" name="Google Shape;216;p4"/>
          <p:cNvSpPr txBox="1"/>
          <p:nvPr/>
        </p:nvSpPr>
        <p:spPr>
          <a:xfrm>
            <a:off x="8329865" y="1267174"/>
            <a:ext cx="792088" cy="21544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800"/>
              <a:buFont typeface="Prompt ExtraLight"/>
              <a:buNone/>
            </a:pPr>
            <a:r>
              <a:rPr b="1" i="0" lang="es-MX" sz="800" u="none" cap="none" strike="noStrike">
                <a:solidFill>
                  <a:srgbClr val="7F7F7F"/>
                </a:solidFill>
                <a:latin typeface="Prompt ExtraLight"/>
                <a:ea typeface="Prompt ExtraLight"/>
                <a:cs typeface="Prompt ExtraLight"/>
                <a:sym typeface="Prompt ExtraLight"/>
              </a:rPr>
              <a:t>&gt;$50,000</a:t>
            </a:r>
            <a:endParaRPr/>
          </a:p>
        </p:txBody>
      </p:sp>
      <p:sp>
        <p:nvSpPr>
          <p:cNvPr id="217" name="Google Shape;217;p4"/>
          <p:cNvSpPr txBox="1"/>
          <p:nvPr/>
        </p:nvSpPr>
        <p:spPr>
          <a:xfrm>
            <a:off x="8311728" y="2488827"/>
            <a:ext cx="880042" cy="338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800"/>
              <a:buFont typeface="Prompt ExtraLight"/>
              <a:buNone/>
            </a:pPr>
            <a:r>
              <a:rPr b="1" i="0" lang="es-MX" sz="800" u="none" cap="none" strike="noStrike">
                <a:solidFill>
                  <a:srgbClr val="7F7F7F"/>
                </a:solidFill>
                <a:latin typeface="Prompt ExtraLight"/>
                <a:ea typeface="Prompt ExtraLight"/>
                <a:cs typeface="Prompt ExtraLight"/>
                <a:sym typeface="Prompt ExtraLight"/>
              </a:rPr>
              <a:t>Comparativo Altas y Bajas</a:t>
            </a:r>
            <a:endParaRPr/>
          </a:p>
        </p:txBody>
      </p:sp>
      <p:pic>
        <p:nvPicPr>
          <p:cNvPr descr="Un letrero de color negro&#10;&#10;Descripción generada automáticamente con confianza baja" id="218" name="Google Shape;218;p4">
            <a:hlinkClick r:id="rId3"/>
          </p:cNvPr>
          <p:cNvPicPr preferRelativeResize="0"/>
          <p:nvPr/>
        </p:nvPicPr>
        <p:blipFill rotWithShape="1">
          <a:blip r:embed="rId4">
            <a:alphaModFix/>
          </a:blip>
          <a:srcRect b="0" l="0" r="0" t="0"/>
          <a:stretch/>
        </p:blipFill>
        <p:spPr>
          <a:xfrm>
            <a:off x="8412170" y="744636"/>
            <a:ext cx="658731" cy="658731"/>
          </a:xfrm>
          <a:prstGeom prst="rect">
            <a:avLst/>
          </a:prstGeom>
          <a:noFill/>
          <a:ln>
            <a:noFill/>
          </a:ln>
        </p:spPr>
      </p:pic>
      <p:pic>
        <p:nvPicPr>
          <p:cNvPr descr="Un letrero de color negro&#10;&#10;Descripción generada automáticamente con confianza baja" id="219" name="Google Shape;219;p4">
            <a:hlinkClick r:id="rId5"/>
          </p:cNvPr>
          <p:cNvPicPr preferRelativeResize="0"/>
          <p:nvPr/>
        </p:nvPicPr>
        <p:blipFill rotWithShape="1">
          <a:blip r:embed="rId6">
            <a:alphaModFix/>
          </a:blip>
          <a:srcRect b="0" l="0" r="0" t="0"/>
          <a:stretch/>
        </p:blipFill>
        <p:spPr>
          <a:xfrm>
            <a:off x="8412170" y="1362051"/>
            <a:ext cx="658731" cy="658731"/>
          </a:xfrm>
          <a:prstGeom prst="rect">
            <a:avLst/>
          </a:prstGeom>
          <a:noFill/>
          <a:ln>
            <a:noFill/>
          </a:ln>
        </p:spPr>
      </p:pic>
      <p:pic>
        <p:nvPicPr>
          <p:cNvPr descr="Un letrero de color negro&#10;&#10;Descripción generada automáticamente con confianza baja" id="220" name="Google Shape;220;p4">
            <a:hlinkClick r:id="rId7"/>
          </p:cNvPr>
          <p:cNvPicPr preferRelativeResize="0"/>
          <p:nvPr/>
        </p:nvPicPr>
        <p:blipFill rotWithShape="1">
          <a:blip r:embed="rId8">
            <a:alphaModFix/>
          </a:blip>
          <a:srcRect b="0" l="0" r="0" t="0"/>
          <a:stretch/>
        </p:blipFill>
        <p:spPr>
          <a:xfrm>
            <a:off x="8422383" y="1989847"/>
            <a:ext cx="658731" cy="658731"/>
          </a:xfrm>
          <a:prstGeom prst="rect">
            <a:avLst/>
          </a:prstGeom>
          <a:noFill/>
          <a:ln>
            <a:noFill/>
          </a:ln>
        </p:spPr>
      </p:pic>
      <p:pic>
        <p:nvPicPr>
          <p:cNvPr id="221" name="Google Shape;221;p4"/>
          <p:cNvPicPr preferRelativeResize="0"/>
          <p:nvPr/>
        </p:nvPicPr>
        <p:blipFill rotWithShape="1">
          <a:blip r:embed="rId9">
            <a:alphaModFix/>
          </a:blip>
          <a:srcRect b="0" l="0" r="0" t="0"/>
          <a:stretch/>
        </p:blipFill>
        <p:spPr>
          <a:xfrm>
            <a:off x="437831" y="744636"/>
            <a:ext cx="7974339" cy="508295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40"/>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626" name="Google Shape;626;p4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27" name="Google Shape;627;p40"/>
          <p:cNvSpPr txBox="1"/>
          <p:nvPr>
            <p:ph type="title"/>
          </p:nvPr>
        </p:nvSpPr>
        <p:spPr>
          <a:xfrm>
            <a:off x="2773829" y="54637"/>
            <a:ext cx="5303371" cy="59210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rgbClr val="864EA9"/>
              </a:buClr>
              <a:buSzPct val="100000"/>
              <a:buFont typeface="Arial"/>
              <a:buNone/>
            </a:pPr>
            <a:r>
              <a:rPr lang="es-MX"/>
              <a:t>Reporte de la Cartera de Inversiones</a:t>
            </a:r>
            <a:endParaRPr/>
          </a:p>
        </p:txBody>
      </p:sp>
      <p:sp>
        <p:nvSpPr>
          <p:cNvPr id="628" name="Google Shape;628;p4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pic>
        <p:nvPicPr>
          <p:cNvPr id="629" name="Google Shape;629;p40"/>
          <p:cNvPicPr preferRelativeResize="0"/>
          <p:nvPr/>
        </p:nvPicPr>
        <p:blipFill rotWithShape="1">
          <a:blip r:embed="rId3">
            <a:alphaModFix/>
          </a:blip>
          <a:srcRect b="0" l="0" r="0" t="0"/>
          <a:stretch/>
        </p:blipFill>
        <p:spPr>
          <a:xfrm>
            <a:off x="1883607" y="809093"/>
            <a:ext cx="5376784" cy="2764796"/>
          </a:xfrm>
          <a:prstGeom prst="rect">
            <a:avLst/>
          </a:prstGeom>
          <a:noFill/>
          <a:ln>
            <a:noFill/>
          </a:ln>
        </p:spPr>
      </p:pic>
      <p:pic>
        <p:nvPicPr>
          <p:cNvPr id="630" name="Google Shape;630;p40"/>
          <p:cNvPicPr preferRelativeResize="0"/>
          <p:nvPr/>
        </p:nvPicPr>
        <p:blipFill rotWithShape="1">
          <a:blip r:embed="rId4">
            <a:alphaModFix/>
          </a:blip>
          <a:srcRect b="0" l="0" r="0" t="0"/>
          <a:stretch/>
        </p:blipFill>
        <p:spPr>
          <a:xfrm>
            <a:off x="1798942" y="3573889"/>
            <a:ext cx="5546114" cy="2394695"/>
          </a:xfrm>
          <a:prstGeom prst="rect">
            <a:avLst/>
          </a:prstGeom>
          <a:noFill/>
          <a:ln>
            <a:noFill/>
          </a:ln>
        </p:spPr>
      </p:pic>
      <p:sp>
        <p:nvSpPr>
          <p:cNvPr id="631" name="Google Shape;631;p40"/>
          <p:cNvSpPr/>
          <p:nvPr/>
        </p:nvSpPr>
        <p:spPr>
          <a:xfrm>
            <a:off x="6515196" y="462709"/>
            <a:ext cx="2359941"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600">
                <a:solidFill>
                  <a:srgbClr val="593470"/>
                </a:solidFill>
                <a:latin typeface="Prompt ExtraLight"/>
                <a:ea typeface="Prompt ExtraLight"/>
                <a:cs typeface="Prompt ExtraLight"/>
                <a:sym typeface="Prompt ExtraLight"/>
              </a:rPr>
              <a:t>    Ingresos Efectivos</a:t>
            </a:r>
            <a:endParaRPr/>
          </a:p>
        </p:txBody>
      </p:sp>
      <p:sp>
        <p:nvSpPr>
          <p:cNvPr id="632" name="Google Shape;632;p40"/>
          <p:cNvSpPr txBox="1"/>
          <p:nvPr/>
        </p:nvSpPr>
        <p:spPr>
          <a:xfrm>
            <a:off x="810241" y="6378111"/>
            <a:ext cx="806489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000">
                <a:solidFill>
                  <a:schemeClr val="dk1"/>
                </a:solidFill>
                <a:latin typeface="Prompt ExtraLight"/>
                <a:ea typeface="Prompt ExtraLight"/>
                <a:cs typeface="Prompt ExtraLight"/>
                <a:sym typeface="Prompt ExtraLight"/>
              </a:rPr>
              <a:t>*Los Vencimientos de capital son reinvertidos, por lo que no forman parte del ingreso.</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41"/>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638" name="Google Shape;638;p4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39" name="Google Shape;639;p41"/>
          <p:cNvSpPr txBox="1"/>
          <p:nvPr>
            <p:ph type="title"/>
          </p:nvPr>
        </p:nvSpPr>
        <p:spPr>
          <a:xfrm>
            <a:off x="1741252" y="54637"/>
            <a:ext cx="7402748" cy="59210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64EA9"/>
              </a:buClr>
              <a:buSzPts val="2800"/>
              <a:buFont typeface="Arial"/>
              <a:buNone/>
            </a:pPr>
            <a:r>
              <a:rPr lang="es-MX"/>
              <a:t>Temas Diversos - </a:t>
            </a:r>
            <a:r>
              <a:rPr b="1" lang="es-MX" sz="2800"/>
              <a:t>Asamblea de GICSA 16U</a:t>
            </a:r>
            <a:endParaRPr/>
          </a:p>
        </p:txBody>
      </p:sp>
      <p:sp>
        <p:nvSpPr>
          <p:cNvPr id="640" name="Google Shape;640;p4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641" name="Google Shape;641;p41"/>
          <p:cNvSpPr txBox="1"/>
          <p:nvPr/>
        </p:nvSpPr>
        <p:spPr>
          <a:xfrm>
            <a:off x="194552" y="749536"/>
            <a:ext cx="8754893" cy="547842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400">
                <a:solidFill>
                  <a:schemeClr val="dk1"/>
                </a:solidFill>
                <a:latin typeface="Prompt ExtraLight"/>
                <a:ea typeface="Prompt ExtraLight"/>
                <a:cs typeface="Prompt ExtraLight"/>
                <a:sym typeface="Prompt ExtraLight"/>
              </a:rPr>
              <a:t>El pasado 14 de febrero hubo Asamblea de Tenedores, donde nos representaron Finamex y Banamex; por mayoría de votos se alcanzaron los siguientes acuerdos (se voto en contra en varios puntos):</a:t>
            </a:r>
            <a:endParaRPr/>
          </a:p>
          <a:p>
            <a:pPr indent="0" lvl="0" marL="0" marR="0" rtl="0" algn="just">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342900" lvl="0" marL="342900" marR="0" rtl="0" algn="just">
              <a:spcBef>
                <a:spcPts val="0"/>
              </a:spcBef>
              <a:spcAft>
                <a:spcPts val="0"/>
              </a:spcAft>
              <a:buClr>
                <a:schemeClr val="dk1"/>
              </a:buClr>
              <a:buSzPts val="1400"/>
              <a:buFont typeface="Arial"/>
              <a:buAutoNum type="arabicPeriod"/>
            </a:pPr>
            <a:r>
              <a:rPr lang="es-MX" sz="1400">
                <a:solidFill>
                  <a:schemeClr val="dk1"/>
                </a:solidFill>
                <a:latin typeface="Prompt ExtraLight"/>
                <a:ea typeface="Prompt ExtraLight"/>
                <a:cs typeface="Prompt ExtraLight"/>
                <a:sym typeface="Prompt ExtraLight"/>
              </a:rPr>
              <a:t>La Asamblea fue en conjunto GICSA 16U con GICSA 18U, por lo que cualquier acuerdo afecta a ambas emisiones de la misma manera.</a:t>
            </a:r>
            <a:endParaRPr/>
          </a:p>
          <a:p>
            <a:pPr indent="-342900" lvl="0" marL="342900" marR="0" rtl="0" algn="just">
              <a:spcBef>
                <a:spcPts val="0"/>
              </a:spcBef>
              <a:spcAft>
                <a:spcPts val="0"/>
              </a:spcAft>
              <a:buClr>
                <a:schemeClr val="dk1"/>
              </a:buClr>
              <a:buSzPts val="1400"/>
              <a:buFont typeface="Arial"/>
              <a:buAutoNum type="arabicPeriod"/>
            </a:pPr>
            <a:r>
              <a:rPr lang="es-MX" sz="1400">
                <a:solidFill>
                  <a:schemeClr val="dk1"/>
                </a:solidFill>
                <a:latin typeface="Prompt ExtraLight"/>
                <a:ea typeface="Prompt ExtraLight"/>
                <a:cs typeface="Prompt ExtraLight"/>
                <a:sym typeface="Prompt ExtraLight"/>
              </a:rPr>
              <a:t>Se aprueban las siguientes modificaciones:</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Se modifica el principal de $3,775 millones a $3,897 millones (capitalizan último cupón)</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El Valor nominal sube de 96.589421 a 99.645315</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Se extiende el vencimiento desde 16/oct/2023 a 16/oct/2030.</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A partir del 14/feb/2022 se establece una tasa de cupón de 9.48% real (6.95% original, 7.95% anterior), misma que incrementará a 12.50% real a partir del 14/feb/2026.</a:t>
            </a:r>
            <a:endParaRPr/>
          </a:p>
          <a:p>
            <a:pPr indent="-400050" lvl="1" marL="857250" marR="0" rtl="0" algn="just">
              <a:spcBef>
                <a:spcPts val="0"/>
              </a:spcBef>
              <a:spcAft>
                <a:spcPts val="0"/>
              </a:spcAft>
              <a:buClr>
                <a:schemeClr val="dk1"/>
              </a:buClr>
              <a:buSzPts val="1400"/>
              <a:buFont typeface="Arial"/>
              <a:buAutoNum type="romanLcPeriod" startAt="6"/>
            </a:pPr>
            <a:r>
              <a:rPr b="0" i="0" lang="es-MX" sz="1400" u="none" cap="none" strike="noStrike">
                <a:solidFill>
                  <a:schemeClr val="dk1"/>
                </a:solidFill>
                <a:latin typeface="Prompt ExtraLight"/>
                <a:ea typeface="Prompt ExtraLight"/>
                <a:cs typeface="Prompt ExtraLight"/>
                <a:sym typeface="Prompt ExtraLight"/>
              </a:rPr>
              <a:t>Por única ocasión, el 14/feb/2026 deben capitalizar 4.868% extraordinario adicional de su valor nominal vigente. Se le permitirá capitalizar intereses de la siguiente manera:</a:t>
            </a:r>
            <a:endParaRPr/>
          </a:p>
          <a:p>
            <a:pPr indent="-400050" lvl="2" marL="1314450" marR="0" rtl="0" algn="just">
              <a:spcBef>
                <a:spcPts val="0"/>
              </a:spcBef>
              <a:spcAft>
                <a:spcPts val="0"/>
              </a:spcAft>
              <a:buClr>
                <a:schemeClr val="dk1"/>
              </a:buClr>
              <a:buSzPts val="1400"/>
              <a:buFont typeface="Arial"/>
              <a:buAutoNum type="alphaLcParenR"/>
            </a:pPr>
            <a:r>
              <a:rPr b="0" i="0" lang="es-MX" sz="1400" u="none" cap="none" strike="noStrike">
                <a:solidFill>
                  <a:schemeClr val="dk1"/>
                </a:solidFill>
                <a:latin typeface="Prompt ExtraLight"/>
                <a:ea typeface="Prompt ExtraLight"/>
                <a:cs typeface="Prompt ExtraLight"/>
                <a:sym typeface="Prompt ExtraLight"/>
              </a:rPr>
              <a:t>De 14/feb/22 a 13/feb/23 capitalizará 65% y pagará el 35% de los intereses.</a:t>
            </a:r>
            <a:endParaRPr/>
          </a:p>
          <a:p>
            <a:pPr indent="-400050" lvl="2" marL="1314450" marR="0" rtl="0" algn="just">
              <a:spcBef>
                <a:spcPts val="0"/>
              </a:spcBef>
              <a:spcAft>
                <a:spcPts val="0"/>
              </a:spcAft>
              <a:buClr>
                <a:schemeClr val="dk1"/>
              </a:buClr>
              <a:buSzPts val="1400"/>
              <a:buFont typeface="Arial"/>
              <a:buAutoNum type="alphaLcParenR"/>
            </a:pPr>
            <a:r>
              <a:rPr b="0" i="0" lang="es-MX" sz="1400" u="none" cap="none" strike="noStrike">
                <a:solidFill>
                  <a:schemeClr val="dk1"/>
                </a:solidFill>
                <a:latin typeface="Prompt ExtraLight"/>
                <a:ea typeface="Prompt ExtraLight"/>
                <a:cs typeface="Prompt ExtraLight"/>
                <a:sym typeface="Prompt ExtraLight"/>
              </a:rPr>
              <a:t>De 14/feb/23 a 13/feb/24 capitalizará 50% y pagará el 50% de los intereses.</a:t>
            </a:r>
            <a:endParaRPr/>
          </a:p>
          <a:p>
            <a:pPr indent="-400050" lvl="2" marL="1314450" marR="0" rtl="0" algn="just">
              <a:spcBef>
                <a:spcPts val="0"/>
              </a:spcBef>
              <a:spcAft>
                <a:spcPts val="0"/>
              </a:spcAft>
              <a:buClr>
                <a:schemeClr val="dk1"/>
              </a:buClr>
              <a:buSzPts val="1400"/>
              <a:buFont typeface="Arial"/>
              <a:buAutoNum type="alphaLcParenR"/>
            </a:pPr>
            <a:r>
              <a:rPr b="0" i="0" lang="es-MX" sz="1400" u="none" cap="none" strike="noStrike">
                <a:solidFill>
                  <a:schemeClr val="dk1"/>
                </a:solidFill>
                <a:latin typeface="Prompt ExtraLight"/>
                <a:ea typeface="Prompt ExtraLight"/>
                <a:cs typeface="Prompt ExtraLight"/>
                <a:sym typeface="Prompt ExtraLight"/>
              </a:rPr>
              <a:t>De 14/feb/24 a 13/feb/25 capitalizará 25% y pagará el 75% de los intereses.</a:t>
            </a:r>
            <a:endParaRPr/>
          </a:p>
          <a:p>
            <a:pPr indent="-400050" lvl="2" marL="1314450" marR="0" rtl="0" algn="just">
              <a:spcBef>
                <a:spcPts val="0"/>
              </a:spcBef>
              <a:spcAft>
                <a:spcPts val="0"/>
              </a:spcAft>
              <a:buClr>
                <a:schemeClr val="dk1"/>
              </a:buClr>
              <a:buSzPts val="1400"/>
              <a:buFont typeface="Arial"/>
              <a:buAutoNum type="alphaLcParenR"/>
            </a:pPr>
            <a:r>
              <a:rPr b="0" i="0" lang="es-MX" sz="1400" u="none" cap="none" strike="noStrike">
                <a:solidFill>
                  <a:schemeClr val="dk1"/>
                </a:solidFill>
                <a:latin typeface="Prompt ExtraLight"/>
                <a:ea typeface="Prompt ExtraLight"/>
                <a:cs typeface="Prompt ExtraLight"/>
                <a:sym typeface="Prompt ExtraLight"/>
              </a:rPr>
              <a:t>De 14/feb/25 a vencimiento deberá pagar el 100% de los intereses.</a:t>
            </a:r>
            <a:endParaRPr/>
          </a:p>
          <a:p>
            <a:pPr indent="-400050" lvl="1" marL="857250" marR="0" rtl="0" algn="just">
              <a:spcBef>
                <a:spcPts val="0"/>
              </a:spcBef>
              <a:spcAft>
                <a:spcPts val="0"/>
              </a:spcAft>
              <a:buClr>
                <a:schemeClr val="dk1"/>
              </a:buClr>
              <a:buSzPts val="1400"/>
              <a:buFont typeface="Arial"/>
              <a:buAutoNum type="romanLcPeriod" startAt="6"/>
            </a:pPr>
            <a:r>
              <a:rPr b="0" i="0" lang="es-MX" sz="1400" u="none" cap="none" strike="noStrike">
                <a:solidFill>
                  <a:schemeClr val="dk1"/>
                </a:solidFill>
                <a:latin typeface="Prompt ExtraLight"/>
                <a:ea typeface="Prompt ExtraLight"/>
                <a:cs typeface="Prompt ExtraLight"/>
                <a:sym typeface="Prompt ExtraLight"/>
              </a:rPr>
              <a:t>Desde 14/feb/2026 en cada fecha de pago de intereses debe amortizar al menos 0.0833% del valor nominal.</a:t>
            </a:r>
            <a:endParaRPr/>
          </a:p>
          <a:p>
            <a:pPr indent="-400050" lvl="1" marL="857250" marR="0" rtl="0" algn="just">
              <a:spcBef>
                <a:spcPts val="0"/>
              </a:spcBef>
              <a:spcAft>
                <a:spcPts val="0"/>
              </a:spcAft>
              <a:buClr>
                <a:schemeClr val="dk1"/>
              </a:buClr>
              <a:buSzPts val="1400"/>
              <a:buFont typeface="Arial"/>
              <a:buAutoNum type="romanLcPeriod" startAt="6"/>
            </a:pPr>
            <a:r>
              <a:rPr b="0" i="0" lang="es-MX" sz="1400" u="none" cap="none" strike="noStrike">
                <a:solidFill>
                  <a:schemeClr val="dk1"/>
                </a:solidFill>
                <a:latin typeface="Prompt ExtraLight"/>
                <a:ea typeface="Prompt ExtraLight"/>
                <a:cs typeface="Prompt ExtraLight"/>
                <a:sym typeface="Prompt ExtraLight"/>
              </a:rPr>
              <a:t>Tiene opción de amortizar de manera anticipada en cualquier fecha de pago de intereses sin necesidad de pagar adicionalmente prima, pena o comisión alguna.</a:t>
            </a:r>
            <a:endParaRPr/>
          </a:p>
          <a:p>
            <a:pPr indent="-400050" lvl="1" marL="857250" marR="0" rtl="0" algn="just">
              <a:spcBef>
                <a:spcPts val="0"/>
              </a:spcBef>
              <a:spcAft>
                <a:spcPts val="0"/>
              </a:spcAft>
              <a:buClr>
                <a:schemeClr val="dk1"/>
              </a:buClr>
              <a:buSzPts val="1400"/>
              <a:buFont typeface="Arial"/>
              <a:buAutoNum type="romanLcPeriod" startAt="6"/>
            </a:pPr>
            <a:r>
              <a:rPr b="0" i="0" lang="es-MX" sz="1400" u="none" cap="none" strike="noStrike">
                <a:solidFill>
                  <a:schemeClr val="dk1"/>
                </a:solidFill>
                <a:latin typeface="Prompt ExtraLight"/>
                <a:ea typeface="Prompt ExtraLight"/>
                <a:cs typeface="Prompt ExtraLight"/>
                <a:sym typeface="Prompt ExtraLight"/>
              </a:rPr>
              <a:t>Pagarán una prima de 0.40% del saldo insoluto al 14/feb/2022, misma que se capitalizará a razón de 10 bps el 28/feb/2022, 28/feb/2023, 28/feb/2024 y 28/feb/2025.</a:t>
            </a:r>
            <a:endParaRPr/>
          </a:p>
          <a:p>
            <a:pPr indent="-311150" lvl="1" marL="857250" marR="0" rtl="0" algn="just">
              <a:spcBef>
                <a:spcPts val="0"/>
              </a:spcBef>
              <a:spcAft>
                <a:spcPts val="0"/>
              </a:spcAft>
              <a:buClr>
                <a:schemeClr val="dk1"/>
              </a:buClr>
              <a:buSzPts val="1400"/>
              <a:buFont typeface="Arial"/>
              <a:buNone/>
            </a:pPr>
            <a:r>
              <a:t/>
            </a:r>
            <a:endParaRPr b="0" i="0" sz="1400" u="none" cap="none" strike="noStrike">
              <a:solidFill>
                <a:schemeClr val="dk1"/>
              </a:solidFill>
              <a:latin typeface="Prompt ExtraLight"/>
              <a:ea typeface="Prompt ExtraLight"/>
              <a:cs typeface="Prompt ExtraLight"/>
              <a:sym typeface="Prompt ExtraLight"/>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42"/>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647" name="Google Shape;647;p42"/>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48" name="Google Shape;648;p42"/>
          <p:cNvSpPr txBox="1"/>
          <p:nvPr>
            <p:ph type="title"/>
          </p:nvPr>
        </p:nvSpPr>
        <p:spPr>
          <a:xfrm>
            <a:off x="1741252" y="54637"/>
            <a:ext cx="7402748" cy="59210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864EA9"/>
              </a:buClr>
              <a:buSzPts val="2800"/>
              <a:buFont typeface="Arial"/>
              <a:buNone/>
            </a:pPr>
            <a:r>
              <a:rPr lang="es-MX"/>
              <a:t>Temas Diversos - </a:t>
            </a:r>
            <a:r>
              <a:rPr b="1" lang="es-MX" sz="2800"/>
              <a:t>Asamblea de GICSA 16U</a:t>
            </a:r>
            <a:endParaRPr/>
          </a:p>
        </p:txBody>
      </p:sp>
      <p:sp>
        <p:nvSpPr>
          <p:cNvPr id="649" name="Google Shape;649;p42"/>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650" name="Google Shape;650;p42"/>
          <p:cNvSpPr txBox="1"/>
          <p:nvPr/>
        </p:nvSpPr>
        <p:spPr>
          <a:xfrm>
            <a:off x="194552" y="749536"/>
            <a:ext cx="8754893" cy="5262979"/>
          </a:xfrm>
          <a:prstGeom prst="rect">
            <a:avLst/>
          </a:prstGeom>
          <a:noFill/>
          <a:ln>
            <a:noFill/>
          </a:ln>
        </p:spPr>
        <p:txBody>
          <a:bodyPr anchorCtr="0" anchor="t" bIns="45700" lIns="91425" spcFirstLastPara="1" rIns="91425" wrap="square" tIns="45700">
            <a:spAutoFit/>
          </a:bodyPr>
          <a:lstStyle/>
          <a:p>
            <a:pPr indent="-400050" lvl="1" marL="857250" marR="0" rtl="0" algn="just">
              <a:spcBef>
                <a:spcPts val="0"/>
              </a:spcBef>
              <a:spcAft>
                <a:spcPts val="0"/>
              </a:spcAft>
              <a:buClr>
                <a:schemeClr val="dk1"/>
              </a:buClr>
              <a:buSzPts val="1400"/>
              <a:buFont typeface="Arial"/>
              <a:buAutoNum type="romanLcPeriod" startAt="10"/>
            </a:pPr>
            <a:r>
              <a:rPr b="0" i="0" lang="es-MX" sz="1400" u="none" cap="none" strike="noStrike">
                <a:solidFill>
                  <a:schemeClr val="dk1"/>
                </a:solidFill>
                <a:latin typeface="Prompt ExtraLight"/>
                <a:ea typeface="Prompt ExtraLight"/>
                <a:cs typeface="Prompt ExtraLight"/>
                <a:sym typeface="Prompt ExtraLight"/>
              </a:rPr>
              <a:t>Se eliminan las siguientes clausulas del contrato:</a:t>
            </a:r>
            <a:endParaRPr/>
          </a:p>
          <a:p>
            <a:pPr indent="-400050" lvl="2" marL="1314450" marR="0" rtl="0" algn="just">
              <a:spcBef>
                <a:spcPts val="0"/>
              </a:spcBef>
              <a:spcAft>
                <a:spcPts val="0"/>
              </a:spcAft>
              <a:buClr>
                <a:schemeClr val="dk1"/>
              </a:buClr>
              <a:buSzPts val="1400"/>
              <a:buFont typeface="Arial"/>
              <a:buAutoNum type="alphaLcParenR"/>
            </a:pPr>
            <a:r>
              <a:rPr b="0" i="0" lang="es-MX" sz="1400" u="none" cap="none" strike="noStrike">
                <a:solidFill>
                  <a:schemeClr val="dk1"/>
                </a:solidFill>
                <a:latin typeface="Prompt ExtraLight"/>
                <a:ea typeface="Prompt ExtraLight"/>
                <a:cs typeface="Prompt ExtraLight"/>
                <a:sym typeface="Prompt ExtraLight"/>
              </a:rPr>
              <a:t>Obligaciones de Hacer:</a:t>
            </a:r>
            <a:endParaRPr/>
          </a:p>
          <a:p>
            <a:pPr indent="0" lvl="3" marL="1371600" marR="0" rtl="0" algn="just">
              <a:spcBef>
                <a:spcPts val="0"/>
              </a:spcBef>
              <a:spcAft>
                <a:spcPts val="0"/>
              </a:spcAft>
              <a:buNone/>
            </a:pPr>
            <a:r>
              <a:rPr b="0" i="1" lang="es-MX" sz="1400" u="none" cap="none" strike="noStrike">
                <a:solidFill>
                  <a:schemeClr val="dk1"/>
                </a:solidFill>
                <a:latin typeface="Prompt ExtraLight"/>
                <a:ea typeface="Prompt ExtraLight"/>
                <a:cs typeface="Prompt ExtraLight"/>
                <a:sym typeface="Prompt ExtraLight"/>
              </a:rPr>
              <a:t>“9.Mantener las calificaciones crediticias asignadas al momento de la Emisión”.</a:t>
            </a:r>
            <a:endParaRPr/>
          </a:p>
          <a:p>
            <a:pPr indent="0" lvl="3" marL="1371600" marR="0" rtl="0" algn="just">
              <a:spcBef>
                <a:spcPts val="0"/>
              </a:spcBef>
              <a:spcAft>
                <a:spcPts val="0"/>
              </a:spcAft>
              <a:buNone/>
            </a:pPr>
            <a:r>
              <a:rPr b="0" i="1" lang="es-MX" sz="1400" u="none" cap="none" strike="noStrike">
                <a:solidFill>
                  <a:schemeClr val="dk1"/>
                </a:solidFill>
                <a:latin typeface="Prompt ExtraLight"/>
                <a:ea typeface="Prompt ExtraLight"/>
                <a:cs typeface="Prompt ExtraLight"/>
                <a:sym typeface="Prompt ExtraLight"/>
              </a:rPr>
              <a:t>“10. Activos totales no gravados”.</a:t>
            </a:r>
            <a:endParaRPr/>
          </a:p>
          <a:p>
            <a:pPr indent="-400050" lvl="2" marL="1314450" marR="0" rtl="0" algn="just">
              <a:spcBef>
                <a:spcPts val="0"/>
              </a:spcBef>
              <a:spcAft>
                <a:spcPts val="0"/>
              </a:spcAft>
              <a:buClr>
                <a:schemeClr val="dk1"/>
              </a:buClr>
              <a:buSzPts val="1400"/>
              <a:buFont typeface="Arial"/>
              <a:buAutoNum type="alphaLcParenR"/>
            </a:pPr>
            <a:r>
              <a:rPr b="0" i="0" lang="es-MX" sz="1400" u="none" cap="none" strike="noStrike">
                <a:solidFill>
                  <a:schemeClr val="dk1"/>
                </a:solidFill>
                <a:latin typeface="Prompt ExtraLight"/>
                <a:ea typeface="Prompt ExtraLight"/>
                <a:cs typeface="Prompt ExtraLight"/>
                <a:sym typeface="Prompt ExtraLight"/>
              </a:rPr>
              <a:t>Obligaciones de No Hacer:</a:t>
            </a:r>
            <a:endParaRPr/>
          </a:p>
          <a:p>
            <a:pPr indent="0" lvl="3" marL="1371600" marR="0" rtl="0" algn="just">
              <a:spcBef>
                <a:spcPts val="0"/>
              </a:spcBef>
              <a:spcAft>
                <a:spcPts val="0"/>
              </a:spcAft>
              <a:buNone/>
            </a:pPr>
            <a:r>
              <a:rPr b="0" i="0" lang="es-MX" sz="1400" u="none" cap="none" strike="noStrike">
                <a:solidFill>
                  <a:schemeClr val="dk1"/>
                </a:solidFill>
                <a:latin typeface="Prompt ExtraLight"/>
                <a:ea typeface="Prompt ExtraLight"/>
                <a:cs typeface="Prompt ExtraLight"/>
                <a:sym typeface="Prompt ExtraLight"/>
              </a:rPr>
              <a:t>“1. Razón de Cobertura de Intereses Consolidada”.</a:t>
            </a:r>
            <a:endParaRPr/>
          </a:p>
          <a:p>
            <a:pPr indent="0" lvl="3" marL="1371600" marR="0" rtl="0" algn="just">
              <a:spcBef>
                <a:spcPts val="0"/>
              </a:spcBef>
              <a:spcAft>
                <a:spcPts val="0"/>
              </a:spcAft>
              <a:buNone/>
            </a:pPr>
            <a:r>
              <a:rPr b="0" i="0" lang="es-MX" sz="1400" u="none" cap="none" strike="noStrike">
                <a:solidFill>
                  <a:schemeClr val="dk1"/>
                </a:solidFill>
                <a:latin typeface="Prompt ExtraLight"/>
                <a:ea typeface="Prompt ExtraLight"/>
                <a:cs typeface="Prompt ExtraLight"/>
                <a:sym typeface="Prompt ExtraLight"/>
              </a:rPr>
              <a:t>“7. Ventas de Activos”.</a:t>
            </a:r>
            <a:endParaRPr/>
          </a:p>
          <a:p>
            <a:pPr indent="0" lvl="3" marL="1371600" marR="0" rtl="0" algn="just">
              <a:spcBef>
                <a:spcPts val="0"/>
              </a:spcBef>
              <a:spcAft>
                <a:spcPts val="0"/>
              </a:spcAft>
              <a:buNone/>
            </a:pPr>
            <a:r>
              <a:rPr b="0" i="0" lang="es-MX" sz="1400" u="none" cap="none" strike="noStrike">
                <a:solidFill>
                  <a:schemeClr val="dk1"/>
                </a:solidFill>
                <a:latin typeface="Prompt ExtraLight"/>
                <a:ea typeface="Prompt ExtraLight"/>
                <a:cs typeface="Prompt ExtraLight"/>
                <a:sym typeface="Prompt ExtraLight"/>
              </a:rPr>
              <a:t>“8. Limitaciones en el Nivel de Endeudamiento”.</a:t>
            </a:r>
            <a:endParaRPr/>
          </a:p>
          <a:p>
            <a:pPr indent="0" lvl="3" marL="1371600" marR="0" rtl="0" algn="just">
              <a:spcBef>
                <a:spcPts val="0"/>
              </a:spcBef>
              <a:spcAft>
                <a:spcPts val="0"/>
              </a:spcAft>
              <a:buNone/>
            </a:pPr>
            <a:r>
              <a:rPr b="0" i="0" lang="es-MX" sz="1400" u="none" cap="none" strike="noStrike">
                <a:solidFill>
                  <a:schemeClr val="dk1"/>
                </a:solidFill>
                <a:latin typeface="Prompt ExtraLight"/>
                <a:ea typeface="Prompt ExtraLight"/>
                <a:cs typeface="Prompt ExtraLight"/>
                <a:sym typeface="Prompt ExtraLight"/>
              </a:rPr>
              <a:t>“9. Nuevas Emisiones de Certificados Bursátiles”.</a:t>
            </a:r>
            <a:endParaRPr/>
          </a:p>
          <a:p>
            <a:pPr indent="0" lvl="3" marL="1371600" marR="0" rtl="0" algn="just">
              <a:spcBef>
                <a:spcPts val="0"/>
              </a:spcBef>
              <a:spcAft>
                <a:spcPts val="0"/>
              </a:spcAft>
              <a:buNone/>
            </a:pPr>
            <a:r>
              <a:rPr b="0" i="0" lang="es-MX" sz="1400" u="none" cap="none" strike="noStrike">
                <a:solidFill>
                  <a:schemeClr val="dk1"/>
                </a:solidFill>
                <a:latin typeface="Prompt ExtraLight"/>
                <a:ea typeface="Prompt ExtraLight"/>
                <a:cs typeface="Prompt ExtraLight"/>
                <a:sym typeface="Prompt ExtraLight"/>
              </a:rPr>
              <a:t>“10. Limitaciones respecto de Deuda Garantizada”.</a:t>
            </a:r>
            <a:endParaRPr/>
          </a:p>
          <a:p>
            <a:pPr indent="-342900" lvl="0" marL="342900" marR="0" rtl="0" algn="just">
              <a:spcBef>
                <a:spcPts val="0"/>
              </a:spcBef>
              <a:spcAft>
                <a:spcPts val="0"/>
              </a:spcAft>
              <a:buClr>
                <a:schemeClr val="dk1"/>
              </a:buClr>
              <a:buSzPts val="1400"/>
              <a:buFont typeface="Arial"/>
              <a:buAutoNum type="arabicPeriod" startAt="3"/>
            </a:pPr>
            <a:r>
              <a:rPr lang="es-MX" sz="1400">
                <a:solidFill>
                  <a:schemeClr val="dk1"/>
                </a:solidFill>
                <a:latin typeface="Prompt ExtraLight"/>
                <a:ea typeface="Prompt ExtraLight"/>
                <a:cs typeface="Prompt ExtraLight"/>
                <a:sym typeface="Prompt ExtraLight"/>
              </a:rPr>
              <a:t>Se modifica el apartado ASAMBLEAS DE TENEDORES, REGLAS DE INSTALACIÓN Y FACULTADES, para que cualquier tenedor sin importar el tamaño de su posición pueda convocar Asamblea y no haya porcentaje mínimo requerido para la misma, y sus decisiones serán validas para todos los tenedores.</a:t>
            </a:r>
            <a:endParaRPr/>
          </a:p>
          <a:p>
            <a:pPr indent="-400050" lvl="0" marL="400050" marR="0" rtl="0" algn="just">
              <a:spcBef>
                <a:spcPts val="0"/>
              </a:spcBef>
              <a:spcAft>
                <a:spcPts val="0"/>
              </a:spcAft>
              <a:buClr>
                <a:schemeClr val="dk1"/>
              </a:buClr>
              <a:buSzPts val="1400"/>
              <a:buFont typeface="Arial"/>
              <a:buAutoNum type="arabicPeriod" startAt="3"/>
            </a:pPr>
            <a:r>
              <a:rPr lang="es-MX" sz="1400">
                <a:solidFill>
                  <a:schemeClr val="dk1"/>
                </a:solidFill>
                <a:latin typeface="Prompt ExtraLight"/>
                <a:ea typeface="Prompt ExtraLight"/>
                <a:cs typeface="Prompt ExtraLight"/>
                <a:sym typeface="Prompt ExtraLight"/>
              </a:rPr>
              <a:t>Se acuerda lo siguiente:</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Si Fórum Buenavista supera MXN$1,100 millones de ingreso anual, el excedente debe usarse para pagar interés y principal de los certificados al siguiente ejercicio.</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Los pagos de intereses serán de forma mensual en vez de trimestral.</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Se aprueba eliminar exclusivamente el “Fondo de Reserva del Servicio de la Deuda”, que los obligaba a mantener disponible en las cuentas del fideicomiso el siguiente pago de cupón a realizarse.</a:t>
            </a:r>
            <a:endParaRPr/>
          </a:p>
          <a:p>
            <a:pPr indent="-400050" lvl="1" marL="857250" marR="0" rtl="0" algn="just">
              <a:spcBef>
                <a:spcPts val="0"/>
              </a:spcBef>
              <a:spcAft>
                <a:spcPts val="0"/>
              </a:spcAft>
              <a:buClr>
                <a:schemeClr val="dk1"/>
              </a:buClr>
              <a:buSzPts val="1400"/>
              <a:buFont typeface="Arial"/>
              <a:buAutoNum type="romanLcPeriod"/>
            </a:pPr>
            <a:r>
              <a:rPr b="0" i="0" lang="es-MX" sz="1400" u="none" cap="none" strike="noStrike">
                <a:solidFill>
                  <a:schemeClr val="dk1"/>
                </a:solidFill>
                <a:latin typeface="Prompt ExtraLight"/>
                <a:ea typeface="Prompt ExtraLight"/>
                <a:cs typeface="Prompt ExtraLight"/>
                <a:sym typeface="Prompt ExtraLight"/>
              </a:rPr>
              <a:t>Reportaran trimestralmente a los tenedores los resultados de la operación.</a:t>
            </a:r>
            <a:endParaRPr/>
          </a:p>
          <a:p>
            <a:pPr indent="-254000" lvl="0" marL="342900" marR="0" rtl="0" algn="just">
              <a:spcBef>
                <a:spcPts val="0"/>
              </a:spcBef>
              <a:spcAft>
                <a:spcPts val="0"/>
              </a:spcAft>
              <a:buClr>
                <a:schemeClr val="dk1"/>
              </a:buClr>
              <a:buSzPts val="1400"/>
              <a:buFont typeface="Arial"/>
              <a:buNone/>
            </a:pPr>
            <a:r>
              <a:t/>
            </a:r>
            <a:endParaRPr sz="1400">
              <a:solidFill>
                <a:schemeClr val="dk1"/>
              </a:solidFill>
              <a:latin typeface="Prompt ExtraLight"/>
              <a:ea typeface="Prompt ExtraLight"/>
              <a:cs typeface="Prompt ExtraLight"/>
              <a:sym typeface="Prompt ExtraLight"/>
            </a:endParaRPr>
          </a:p>
          <a:p>
            <a:pPr indent="-311150" lvl="1" marL="857250" marR="0" rtl="0" algn="just">
              <a:spcBef>
                <a:spcPts val="0"/>
              </a:spcBef>
              <a:spcAft>
                <a:spcPts val="0"/>
              </a:spcAft>
              <a:buClr>
                <a:schemeClr val="dk1"/>
              </a:buClr>
              <a:buSzPts val="1400"/>
              <a:buFont typeface="Arial"/>
              <a:buNone/>
            </a:pPr>
            <a:r>
              <a:t/>
            </a:r>
            <a:endParaRPr b="0" i="0" sz="1400" u="none" cap="none" strike="noStrike">
              <a:solidFill>
                <a:schemeClr val="dk1"/>
              </a:solidFill>
              <a:latin typeface="Prompt ExtraLight"/>
              <a:ea typeface="Prompt ExtraLight"/>
              <a:cs typeface="Prompt ExtraLight"/>
              <a:sym typeface="Prompt ExtraLight"/>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43"/>
          <p:cNvSpPr/>
          <p:nvPr/>
        </p:nvSpPr>
        <p:spPr>
          <a:xfrm>
            <a:off x="0" y="1406692"/>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656" name="Google Shape;656;p4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57" name="Google Shape;657;p43"/>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658" name="Google Shape;658;p4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pic>
        <p:nvPicPr>
          <p:cNvPr id="659" name="Google Shape;659;p43"/>
          <p:cNvPicPr preferRelativeResize="0"/>
          <p:nvPr/>
        </p:nvPicPr>
        <p:blipFill rotWithShape="1">
          <a:blip r:embed="rId3">
            <a:alphaModFix/>
          </a:blip>
          <a:srcRect b="0" l="0" r="0" t="0"/>
          <a:stretch/>
        </p:blipFill>
        <p:spPr>
          <a:xfrm>
            <a:off x="1007603" y="754024"/>
            <a:ext cx="7128792" cy="534300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4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65" name="Google Shape;665;p44"/>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666" name="Google Shape;666;p4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667" name="Google Shape;667;p44"/>
          <p:cNvSpPr/>
          <p:nvPr/>
        </p:nvSpPr>
        <p:spPr>
          <a:xfrm>
            <a:off x="0" y="751113"/>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668" name="Google Shape;668;p44"/>
          <p:cNvPicPr preferRelativeResize="0"/>
          <p:nvPr/>
        </p:nvPicPr>
        <p:blipFill rotWithShape="1">
          <a:blip r:embed="rId3">
            <a:alphaModFix/>
          </a:blip>
          <a:srcRect b="0" l="0" r="0" t="0"/>
          <a:stretch/>
        </p:blipFill>
        <p:spPr>
          <a:xfrm>
            <a:off x="2105774" y="751113"/>
            <a:ext cx="4932450" cy="535577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4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74" name="Google Shape;674;p45"/>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675" name="Google Shape;675;p4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676" name="Google Shape;676;p45"/>
          <p:cNvSpPr/>
          <p:nvPr/>
        </p:nvSpPr>
        <p:spPr>
          <a:xfrm>
            <a:off x="198699" y="711093"/>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677" name="Google Shape;677;p45"/>
          <p:cNvPicPr preferRelativeResize="0"/>
          <p:nvPr/>
        </p:nvPicPr>
        <p:blipFill rotWithShape="1">
          <a:blip r:embed="rId3">
            <a:alphaModFix/>
          </a:blip>
          <a:srcRect b="0" l="0" r="0" t="0"/>
          <a:stretch/>
        </p:blipFill>
        <p:spPr>
          <a:xfrm>
            <a:off x="2366778" y="711093"/>
            <a:ext cx="4410441" cy="5435814"/>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4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83" name="Google Shape;683;p46"/>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684" name="Google Shape;684;p4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685" name="Google Shape;685;p46"/>
          <p:cNvSpPr/>
          <p:nvPr/>
        </p:nvSpPr>
        <p:spPr>
          <a:xfrm>
            <a:off x="0" y="72459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686" name="Google Shape;686;p46"/>
          <p:cNvPicPr preferRelativeResize="0"/>
          <p:nvPr/>
        </p:nvPicPr>
        <p:blipFill rotWithShape="1">
          <a:blip r:embed="rId3">
            <a:alphaModFix/>
          </a:blip>
          <a:srcRect b="0" l="0" r="0" t="0"/>
          <a:stretch/>
        </p:blipFill>
        <p:spPr>
          <a:xfrm>
            <a:off x="2186758" y="624241"/>
            <a:ext cx="4770481" cy="5609517"/>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4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692" name="Google Shape;692;p47"/>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693" name="Google Shape;693;p4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694" name="Google Shape;694;p47"/>
          <p:cNvSpPr/>
          <p:nvPr/>
        </p:nvSpPr>
        <p:spPr>
          <a:xfrm>
            <a:off x="0" y="78174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695" name="Google Shape;695;p47"/>
          <p:cNvPicPr preferRelativeResize="0"/>
          <p:nvPr/>
        </p:nvPicPr>
        <p:blipFill rotWithShape="1">
          <a:blip r:embed="rId3">
            <a:alphaModFix/>
          </a:blip>
          <a:srcRect b="0" l="0" r="0" t="0"/>
          <a:stretch/>
        </p:blipFill>
        <p:spPr>
          <a:xfrm>
            <a:off x="2105774" y="758382"/>
            <a:ext cx="4932450" cy="5520762"/>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4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01" name="Google Shape;701;p48"/>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02" name="Google Shape;702;p4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03" name="Google Shape;703;p48"/>
          <p:cNvSpPr/>
          <p:nvPr/>
        </p:nvSpPr>
        <p:spPr>
          <a:xfrm>
            <a:off x="0" y="789187"/>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04" name="Google Shape;704;p48"/>
          <p:cNvPicPr preferRelativeResize="0"/>
          <p:nvPr/>
        </p:nvPicPr>
        <p:blipFill rotWithShape="1">
          <a:blip r:embed="rId3">
            <a:alphaModFix/>
          </a:blip>
          <a:srcRect b="0" l="0" r="0" t="0"/>
          <a:stretch/>
        </p:blipFill>
        <p:spPr>
          <a:xfrm>
            <a:off x="2105774" y="789187"/>
            <a:ext cx="4932450" cy="5279626"/>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sp>
        <p:nvSpPr>
          <p:cNvPr id="709" name="Google Shape;709;p4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10" name="Google Shape;710;p49"/>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11" name="Google Shape;711;p4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12" name="Google Shape;712;p49"/>
          <p:cNvSpPr/>
          <p:nvPr/>
        </p:nvSpPr>
        <p:spPr>
          <a:xfrm>
            <a:off x="0" y="83889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13" name="Google Shape;713;p49"/>
          <p:cNvPicPr preferRelativeResize="0"/>
          <p:nvPr/>
        </p:nvPicPr>
        <p:blipFill rotWithShape="1">
          <a:blip r:embed="rId3">
            <a:alphaModFix/>
          </a:blip>
          <a:srcRect b="0" l="0" r="0" t="0"/>
          <a:stretch/>
        </p:blipFill>
        <p:spPr>
          <a:xfrm>
            <a:off x="2105774" y="694001"/>
            <a:ext cx="4932450" cy="54699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5"/>
          <p:cNvSpPr txBox="1"/>
          <p:nvPr>
            <p:ph idx="12" type="sldNum"/>
          </p:nvPr>
        </p:nvSpPr>
        <p:spPr>
          <a:xfrm>
            <a:off x="6919865" y="6492875"/>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227" name="Google Shape;227;p5"/>
          <p:cNvSpPr txBox="1"/>
          <p:nvPr>
            <p:ph type="title"/>
          </p:nvPr>
        </p:nvSpPr>
        <p:spPr>
          <a:xfrm>
            <a:off x="987232" y="2241598"/>
            <a:ext cx="7169531" cy="114779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726772"/>
              </a:buClr>
              <a:buSzPts val="2800"/>
              <a:buFont typeface="Arial"/>
              <a:buNone/>
            </a:pPr>
            <a:r>
              <a:rPr lang="es-MX">
                <a:solidFill>
                  <a:srgbClr val="726772"/>
                </a:solidFill>
              </a:rPr>
              <a:t>4. Reporte Informativo de la Distribución de Afiliados y Pensionados</a:t>
            </a:r>
            <a:endParaRPr/>
          </a:p>
        </p:txBody>
      </p:sp>
      <p:sp>
        <p:nvSpPr>
          <p:cNvPr id="228" name="Google Shape;228;p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229" name="Google Shape;229;p5"/>
          <p:cNvSpPr txBox="1"/>
          <p:nvPr>
            <p:ph idx="1" type="subTitle"/>
          </p:nvPr>
        </p:nvSpPr>
        <p:spPr>
          <a:xfrm>
            <a:off x="3332161" y="3233845"/>
            <a:ext cx="2479675" cy="307975"/>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593470"/>
              </a:buClr>
              <a:buSzPts val="2000"/>
              <a:buFont typeface="Noto Sans Symbols"/>
              <a:buNone/>
            </a:pPr>
            <a:r>
              <a:rPr b="1" i="0" lang="es-MX" sz="2000" u="none" cap="none" strike="noStrike">
                <a:solidFill>
                  <a:srgbClr val="726772"/>
                </a:solidFill>
                <a:latin typeface="Prompt ExtraLight"/>
                <a:ea typeface="Prompt ExtraLight"/>
                <a:cs typeface="Prompt ExtraLight"/>
                <a:sym typeface="Prompt ExtraLight"/>
              </a:rPr>
              <a:t>Enero 2022</a:t>
            </a:r>
            <a:endParaRPr/>
          </a:p>
        </p:txBody>
      </p:sp>
      <p:sp>
        <p:nvSpPr>
          <p:cNvPr id="230" name="Google Shape;230;p5"/>
          <p:cNvSpPr/>
          <p:nvPr/>
        </p:nvSpPr>
        <p:spPr>
          <a:xfrm>
            <a:off x="108520" y="5627076"/>
            <a:ext cx="8926953" cy="815608"/>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171450" lvl="0" marL="495450" marR="0" rtl="0" algn="just">
              <a:lnSpc>
                <a:spcPct val="100000"/>
              </a:lnSpc>
              <a:spcBef>
                <a:spcPts val="0"/>
              </a:spcBef>
              <a:spcAft>
                <a:spcPts val="0"/>
              </a:spcAft>
              <a:buClr>
                <a:srgbClr val="726772"/>
              </a:buClr>
              <a:buSzPts val="1400"/>
              <a:buFont typeface="Prompt ExtraLight"/>
              <a:buChar char="•"/>
            </a:pPr>
            <a:r>
              <a:rPr b="0" i="0" lang="es-MX" sz="1400" u="none" cap="none" strike="noStrike">
                <a:solidFill>
                  <a:srgbClr val="726772"/>
                </a:solidFill>
                <a:latin typeface="Prompt ExtraLight"/>
                <a:ea typeface="Prompt ExtraLight"/>
                <a:cs typeface="Prompt ExtraLight"/>
                <a:sym typeface="Prompt ExtraLight"/>
              </a:rPr>
              <a:t>E</a:t>
            </a:r>
            <a:r>
              <a:rPr b="0" i="0" lang="es-MX" sz="1100" u="none" cap="none" strike="noStrike">
                <a:solidFill>
                  <a:srgbClr val="726772"/>
                </a:solidFill>
                <a:latin typeface="Prompt ExtraLight"/>
                <a:ea typeface="Prompt ExtraLight"/>
                <a:cs typeface="Prompt ExtraLight"/>
                <a:sym typeface="Prompt ExtraLight"/>
              </a:rPr>
              <a:t>n desahogo del punto número cuatro del orden del día, el Director General del Instituto de Pensiones del Estado de Jalisco, Héctor Pizano Ramos, de conformidad con lo dispuesto en la pasada Sesión Ordinaria de Consejo Directivo 01/2022 de fecha 27 de enero de 2022, presenta el Reporte Informativo de la Distribución de Afiliados y Pensionados a enero del 2022.</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5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19" name="Google Shape;719;p50"/>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20" name="Google Shape;720;p5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21" name="Google Shape;721;p50"/>
          <p:cNvSpPr/>
          <p:nvPr/>
        </p:nvSpPr>
        <p:spPr>
          <a:xfrm>
            <a:off x="0" y="791267"/>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22" name="Google Shape;722;p50"/>
          <p:cNvPicPr preferRelativeResize="0"/>
          <p:nvPr/>
        </p:nvPicPr>
        <p:blipFill rotWithShape="1">
          <a:blip r:embed="rId3">
            <a:alphaModFix/>
          </a:blip>
          <a:srcRect b="0" l="0" r="0" t="0"/>
          <a:stretch/>
        </p:blipFill>
        <p:spPr>
          <a:xfrm>
            <a:off x="2109620" y="694001"/>
            <a:ext cx="4932450" cy="5469997"/>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5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28" name="Google Shape;728;p51"/>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29" name="Google Shape;729;p5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30" name="Google Shape;730;p51"/>
          <p:cNvSpPr/>
          <p:nvPr/>
        </p:nvSpPr>
        <p:spPr>
          <a:xfrm>
            <a:off x="0" y="77084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31" name="Google Shape;731;p51"/>
          <p:cNvPicPr preferRelativeResize="0"/>
          <p:nvPr/>
        </p:nvPicPr>
        <p:blipFill rotWithShape="1">
          <a:blip r:embed="rId3">
            <a:alphaModFix/>
          </a:blip>
          <a:srcRect b="0" l="0" r="0" t="0"/>
          <a:stretch/>
        </p:blipFill>
        <p:spPr>
          <a:xfrm>
            <a:off x="2105774" y="770842"/>
            <a:ext cx="4932450" cy="53177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52"/>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37" name="Google Shape;737;p52"/>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38" name="Google Shape;738;p52"/>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39" name="Google Shape;739;p52"/>
          <p:cNvSpPr/>
          <p:nvPr/>
        </p:nvSpPr>
        <p:spPr>
          <a:xfrm>
            <a:off x="0" y="767286"/>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40" name="Google Shape;740;p52"/>
          <p:cNvPicPr preferRelativeResize="0"/>
          <p:nvPr/>
        </p:nvPicPr>
        <p:blipFill rotWithShape="1">
          <a:blip r:embed="rId3">
            <a:alphaModFix/>
          </a:blip>
          <a:srcRect b="0" l="0" r="0" t="0"/>
          <a:stretch/>
        </p:blipFill>
        <p:spPr>
          <a:xfrm>
            <a:off x="2398196" y="766594"/>
            <a:ext cx="4347606" cy="5324811"/>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sp>
        <p:nvSpPr>
          <p:cNvPr id="745" name="Google Shape;745;p5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46" name="Google Shape;746;p53"/>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47" name="Google Shape;747;p5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48" name="Google Shape;748;p53"/>
          <p:cNvSpPr/>
          <p:nvPr/>
        </p:nvSpPr>
        <p:spPr>
          <a:xfrm>
            <a:off x="0" y="696017"/>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49" name="Google Shape;749;p53"/>
          <p:cNvPicPr preferRelativeResize="0"/>
          <p:nvPr/>
        </p:nvPicPr>
        <p:blipFill rotWithShape="1">
          <a:blip r:embed="rId3">
            <a:alphaModFix/>
          </a:blip>
          <a:srcRect b="0" l="0" r="0" t="0"/>
          <a:stretch/>
        </p:blipFill>
        <p:spPr>
          <a:xfrm>
            <a:off x="2291768" y="624511"/>
            <a:ext cx="4560461" cy="5608978"/>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5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55" name="Google Shape;755;p54"/>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56" name="Google Shape;756;p5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57" name="Google Shape;757;p54"/>
          <p:cNvSpPr/>
          <p:nvPr/>
        </p:nvSpPr>
        <p:spPr>
          <a:xfrm>
            <a:off x="0" y="730653"/>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58" name="Google Shape;758;p54"/>
          <p:cNvPicPr preferRelativeResize="0"/>
          <p:nvPr/>
        </p:nvPicPr>
        <p:blipFill rotWithShape="1">
          <a:blip r:embed="rId3">
            <a:alphaModFix/>
          </a:blip>
          <a:srcRect b="0" l="0" r="0" t="0"/>
          <a:stretch/>
        </p:blipFill>
        <p:spPr>
          <a:xfrm>
            <a:off x="2328468" y="790875"/>
            <a:ext cx="4487062" cy="527625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sp>
        <p:nvSpPr>
          <p:cNvPr id="763" name="Google Shape;763;p5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64" name="Google Shape;764;p55"/>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65" name="Google Shape;765;p5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66" name="Google Shape;766;p55"/>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67" name="Google Shape;767;p55"/>
          <p:cNvPicPr preferRelativeResize="0"/>
          <p:nvPr/>
        </p:nvPicPr>
        <p:blipFill rotWithShape="1">
          <a:blip r:embed="rId3">
            <a:alphaModFix/>
          </a:blip>
          <a:srcRect b="0" l="0" r="0" t="0"/>
          <a:stretch/>
        </p:blipFill>
        <p:spPr>
          <a:xfrm>
            <a:off x="2438786" y="794352"/>
            <a:ext cx="4266425" cy="526929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1" name="Shape 771"/>
        <p:cNvGrpSpPr/>
        <p:nvPr/>
      </p:nvGrpSpPr>
      <p:grpSpPr>
        <a:xfrm>
          <a:off x="0" y="0"/>
          <a:ext cx="0" cy="0"/>
          <a:chOff x="0" y="0"/>
          <a:chExt cx="0" cy="0"/>
        </a:xfrm>
      </p:grpSpPr>
      <p:sp>
        <p:nvSpPr>
          <p:cNvPr id="772" name="Google Shape;772;p5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73" name="Google Shape;773;p56"/>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74" name="Google Shape;774;p5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75" name="Google Shape;775;p56"/>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76" name="Google Shape;776;p56"/>
          <p:cNvPicPr preferRelativeResize="0"/>
          <p:nvPr/>
        </p:nvPicPr>
        <p:blipFill rotWithShape="1">
          <a:blip r:embed="rId3">
            <a:alphaModFix/>
          </a:blip>
          <a:srcRect b="0" l="0" r="0" t="0"/>
          <a:stretch/>
        </p:blipFill>
        <p:spPr>
          <a:xfrm>
            <a:off x="2258767" y="691058"/>
            <a:ext cx="4626464" cy="5475883"/>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5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82" name="Google Shape;782;p57"/>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83" name="Google Shape;783;p5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84" name="Google Shape;784;p57"/>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85" name="Google Shape;785;p57"/>
          <p:cNvPicPr preferRelativeResize="0"/>
          <p:nvPr/>
        </p:nvPicPr>
        <p:blipFill rotWithShape="1">
          <a:blip r:embed="rId3">
            <a:alphaModFix/>
          </a:blip>
          <a:srcRect b="0" l="0" r="0" t="0"/>
          <a:stretch/>
        </p:blipFill>
        <p:spPr>
          <a:xfrm>
            <a:off x="2106525" y="643236"/>
            <a:ext cx="4932450" cy="5571528"/>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5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791" name="Google Shape;791;p58"/>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792" name="Google Shape;792;p5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793" name="Google Shape;793;p58"/>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794" name="Google Shape;794;p58"/>
          <p:cNvPicPr preferRelativeResize="0"/>
          <p:nvPr/>
        </p:nvPicPr>
        <p:blipFill rotWithShape="1">
          <a:blip r:embed="rId3">
            <a:alphaModFix/>
          </a:blip>
          <a:srcRect b="0" l="0" r="0" t="0"/>
          <a:stretch/>
        </p:blipFill>
        <p:spPr>
          <a:xfrm>
            <a:off x="2258766" y="708914"/>
            <a:ext cx="4626465" cy="5440171"/>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p5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00" name="Google Shape;800;p59"/>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801" name="Google Shape;801;p5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02" name="Google Shape;802;p59"/>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803" name="Google Shape;803;p59"/>
          <p:cNvPicPr preferRelativeResize="0"/>
          <p:nvPr/>
        </p:nvPicPr>
        <p:blipFill rotWithShape="1">
          <a:blip r:embed="rId3">
            <a:alphaModFix/>
          </a:blip>
          <a:srcRect b="0" l="0" r="0" t="0"/>
          <a:stretch/>
        </p:blipFill>
        <p:spPr>
          <a:xfrm>
            <a:off x="2311927" y="666578"/>
            <a:ext cx="4698473" cy="552484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6"/>
          <p:cNvSpPr txBox="1"/>
          <p:nvPr>
            <p:ph idx="12" type="sldNum"/>
          </p:nvPr>
        </p:nvSpPr>
        <p:spPr>
          <a:xfrm>
            <a:off x="7010400" y="6545248"/>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236" name="Google Shape;236;p6"/>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Distribución de Afiliados y Pensionados</a:t>
            </a:r>
            <a:endParaRPr/>
          </a:p>
        </p:txBody>
      </p:sp>
      <p:sp>
        <p:nvSpPr>
          <p:cNvPr id="237" name="Google Shape;237;p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pic>
        <p:nvPicPr>
          <p:cNvPr id="238" name="Google Shape;238;p6"/>
          <p:cNvPicPr preferRelativeResize="0"/>
          <p:nvPr/>
        </p:nvPicPr>
        <p:blipFill rotWithShape="1">
          <a:blip r:embed="rId3">
            <a:alphaModFix/>
          </a:blip>
          <a:srcRect b="0" l="0" r="0" t="0"/>
          <a:stretch/>
        </p:blipFill>
        <p:spPr>
          <a:xfrm>
            <a:off x="3809930" y="3476439"/>
            <a:ext cx="4578493" cy="2749534"/>
          </a:xfrm>
          <a:prstGeom prst="rect">
            <a:avLst/>
          </a:prstGeom>
          <a:noFill/>
          <a:ln>
            <a:noFill/>
          </a:ln>
        </p:spPr>
      </p:pic>
      <p:pic>
        <p:nvPicPr>
          <p:cNvPr id="239" name="Google Shape;239;p6"/>
          <p:cNvPicPr preferRelativeResize="0"/>
          <p:nvPr/>
        </p:nvPicPr>
        <p:blipFill rotWithShape="1">
          <a:blip r:embed="rId4">
            <a:alphaModFix/>
          </a:blip>
          <a:srcRect b="0" l="0" r="0" t="0"/>
          <a:stretch/>
        </p:blipFill>
        <p:spPr>
          <a:xfrm>
            <a:off x="143936" y="911970"/>
            <a:ext cx="8892558" cy="1986074"/>
          </a:xfrm>
          <a:prstGeom prst="rect">
            <a:avLst/>
          </a:prstGeom>
          <a:noFill/>
          <a:ln>
            <a:noFill/>
          </a:ln>
        </p:spPr>
      </p:pic>
      <p:pic>
        <p:nvPicPr>
          <p:cNvPr id="240" name="Google Shape;240;p6"/>
          <p:cNvPicPr preferRelativeResize="0"/>
          <p:nvPr/>
        </p:nvPicPr>
        <p:blipFill rotWithShape="1">
          <a:blip r:embed="rId5">
            <a:alphaModFix/>
          </a:blip>
          <a:srcRect b="0" l="0" r="0" t="0"/>
          <a:stretch/>
        </p:blipFill>
        <p:spPr>
          <a:xfrm>
            <a:off x="772714" y="4283550"/>
            <a:ext cx="2459333" cy="1135313"/>
          </a:xfrm>
          <a:prstGeom prst="rect">
            <a:avLst/>
          </a:prstGeom>
          <a:noFill/>
          <a:ln>
            <a:noFill/>
          </a:ln>
        </p:spPr>
      </p:pic>
      <p:sp>
        <p:nvSpPr>
          <p:cNvPr id="241" name="Google Shape;241;p6"/>
          <p:cNvSpPr txBox="1"/>
          <p:nvPr/>
        </p:nvSpPr>
        <p:spPr>
          <a:xfrm>
            <a:off x="42103" y="2898049"/>
            <a:ext cx="8898424"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MX" sz="900" u="none" cap="none" strike="noStrike">
                <a:solidFill>
                  <a:schemeClr val="dk1"/>
                </a:solidFill>
                <a:latin typeface="Prompt ExtraLight"/>
                <a:ea typeface="Prompt ExtraLight"/>
                <a:cs typeface="Prompt ExtraLight"/>
                <a:sym typeface="Prompt ExtraLight"/>
              </a:rPr>
              <a:t>*Se determina en base a la tabla de porcentajes de aportación establecida en el Artículo 39 de la Ley del Instituto de Pensiones del Estado de Jalisco.</a:t>
            </a:r>
            <a:endParaRPr sz="1600">
              <a:solidFill>
                <a:schemeClr val="dk1"/>
              </a:solidFill>
              <a:latin typeface="Prompt ExtraLight"/>
              <a:ea typeface="Prompt ExtraLight"/>
              <a:cs typeface="Prompt ExtraLight"/>
              <a:sym typeface="Prompt ExtraLight"/>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6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09" name="Google Shape;809;p60"/>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810" name="Google Shape;810;p6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11" name="Google Shape;811;p60"/>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812" name="Google Shape;812;p60"/>
          <p:cNvPicPr preferRelativeResize="0"/>
          <p:nvPr/>
        </p:nvPicPr>
        <p:blipFill rotWithShape="1">
          <a:blip r:embed="rId3">
            <a:alphaModFix/>
          </a:blip>
          <a:srcRect b="0" l="0" r="0" t="0"/>
          <a:stretch/>
        </p:blipFill>
        <p:spPr>
          <a:xfrm>
            <a:off x="2105774" y="935138"/>
            <a:ext cx="4932450" cy="4987723"/>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p6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18" name="Google Shape;818;p61"/>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la Cartera de Inversiones</a:t>
            </a:r>
            <a:endParaRPr/>
          </a:p>
        </p:txBody>
      </p:sp>
      <p:sp>
        <p:nvSpPr>
          <p:cNvPr id="819" name="Google Shape;819;p6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20" name="Google Shape;820;p61"/>
          <p:cNvSpPr/>
          <p:nvPr/>
        </p:nvSpPr>
        <p:spPr>
          <a:xfrm>
            <a:off x="93924" y="794352"/>
            <a:ext cx="179568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Portafolio Actual</a:t>
            </a:r>
            <a:endParaRPr/>
          </a:p>
        </p:txBody>
      </p:sp>
      <p:pic>
        <p:nvPicPr>
          <p:cNvPr id="821" name="Google Shape;821;p61"/>
          <p:cNvPicPr preferRelativeResize="0"/>
          <p:nvPr/>
        </p:nvPicPr>
        <p:blipFill rotWithShape="1">
          <a:blip r:embed="rId3">
            <a:alphaModFix/>
          </a:blip>
          <a:srcRect b="0" l="0" r="0" t="0"/>
          <a:stretch/>
        </p:blipFill>
        <p:spPr>
          <a:xfrm>
            <a:off x="2105774" y="1132906"/>
            <a:ext cx="4932450" cy="3223618"/>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825" name="Shape 825"/>
        <p:cNvGrpSpPr/>
        <p:nvPr/>
      </p:nvGrpSpPr>
      <p:grpSpPr>
        <a:xfrm>
          <a:off x="0" y="0"/>
          <a:ext cx="0" cy="0"/>
          <a:chOff x="0" y="0"/>
          <a:chExt cx="0" cy="0"/>
        </a:xfrm>
      </p:grpSpPr>
      <p:sp>
        <p:nvSpPr>
          <p:cNvPr id="826" name="Google Shape;826;p62"/>
          <p:cNvSpPr txBox="1"/>
          <p:nvPr>
            <p:ph type="ctrTitle"/>
          </p:nvPr>
        </p:nvSpPr>
        <p:spPr>
          <a:xfrm>
            <a:off x="126200" y="2271837"/>
            <a:ext cx="9017799" cy="14700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593470"/>
              </a:buClr>
              <a:buSzPts val="2800"/>
              <a:buFont typeface="Arial"/>
              <a:buNone/>
            </a:pPr>
            <a:r>
              <a:rPr lang="es-MX" sz="2800">
                <a:solidFill>
                  <a:srgbClr val="593470"/>
                </a:solidFill>
              </a:rPr>
              <a:t>8. Reporte Informativo de Adeudos Entidades Públicas</a:t>
            </a:r>
            <a:endParaRPr/>
          </a:p>
        </p:txBody>
      </p:sp>
      <p:sp>
        <p:nvSpPr>
          <p:cNvPr id="827" name="Google Shape;827;p62"/>
          <p:cNvSpPr txBox="1"/>
          <p:nvPr>
            <p:ph idx="1" type="subTitle"/>
          </p:nvPr>
        </p:nvSpPr>
        <p:spPr>
          <a:xfrm>
            <a:off x="2479556" y="3327048"/>
            <a:ext cx="4184887" cy="59682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SzPts val="2000"/>
              <a:buNone/>
            </a:pPr>
            <a:r>
              <a:rPr lang="es-MX" sz="2000"/>
              <a:t>Enero</a:t>
            </a:r>
            <a:r>
              <a:rPr b="1" lang="es-MX" sz="2000"/>
              <a:t> 2022</a:t>
            </a:r>
            <a:endParaRPr/>
          </a:p>
        </p:txBody>
      </p:sp>
      <p:sp>
        <p:nvSpPr>
          <p:cNvPr id="828" name="Google Shape;828;p62"/>
          <p:cNvSpPr txBox="1"/>
          <p:nvPr>
            <p:ph idx="11" type="ftr"/>
          </p:nvPr>
        </p:nvSpPr>
        <p:spPr>
          <a:xfrm>
            <a:off x="2857500" y="6511765"/>
            <a:ext cx="34290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829" name="Google Shape;829;p62"/>
          <p:cNvSpPr txBox="1"/>
          <p:nvPr>
            <p:ph idx="12" type="sldNum"/>
          </p:nvPr>
        </p:nvSpPr>
        <p:spPr>
          <a:xfrm>
            <a:off x="8606275" y="6498944"/>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30" name="Google Shape;830;p62"/>
          <p:cNvSpPr/>
          <p:nvPr/>
        </p:nvSpPr>
        <p:spPr>
          <a:xfrm>
            <a:off x="697720" y="5753692"/>
            <a:ext cx="8019535" cy="746358"/>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accent6"/>
              </a:buClr>
              <a:buSzPts val="1100"/>
              <a:buFont typeface="Prompt ExtraLight"/>
              <a:buChar char="•"/>
            </a:pPr>
            <a:r>
              <a:rPr lang="es-MX" sz="1100">
                <a:solidFill>
                  <a:schemeClr val="accent6"/>
                </a:solidFill>
                <a:latin typeface="Prompt ExtraLight"/>
                <a:ea typeface="Prompt ExtraLight"/>
                <a:cs typeface="Prompt ExtraLight"/>
                <a:sym typeface="Prompt ExtraLight"/>
              </a:rPr>
              <a:t>E</a:t>
            </a:r>
            <a:r>
              <a:rPr lang="es-MX" sz="1050">
                <a:solidFill>
                  <a:schemeClr val="accent6"/>
                </a:solidFill>
                <a:latin typeface="Prompt ExtraLight"/>
                <a:ea typeface="Prompt ExtraLight"/>
                <a:cs typeface="Prompt ExtraLight"/>
                <a:sym typeface="Prompt ExtraLight"/>
              </a:rPr>
              <a:t>n desahogo de </a:t>
            </a:r>
            <a:r>
              <a:rPr i="1" lang="es-MX" sz="1050">
                <a:solidFill>
                  <a:schemeClr val="accent6"/>
                </a:solidFill>
                <a:latin typeface="Prompt ExtraLight"/>
                <a:ea typeface="Prompt ExtraLight"/>
                <a:cs typeface="Prompt ExtraLight"/>
                <a:sym typeface="Prompt ExtraLight"/>
              </a:rPr>
              <a:t>punto ocho </a:t>
            </a:r>
            <a:r>
              <a:rPr lang="es-MX" sz="1050">
                <a:solidFill>
                  <a:schemeClr val="accent6"/>
                </a:solidFill>
                <a:latin typeface="Prompt ExtraLight"/>
                <a:ea typeface="Prompt ExtraLight"/>
                <a:cs typeface="Prompt ExtraLight"/>
                <a:sym typeface="Prompt ExtraLight"/>
              </a:rPr>
              <a:t>del orden del día, el Director General del Instituto de Pensiones del Estado de Jalisco, Héctor Pizano Ramos, con fundamento en lo establecido en el artículo 154 fracciones XXI y XXII de la Ley del Instituto de Pensiones del Estado de Jalisco, presenta el </a:t>
            </a:r>
            <a:r>
              <a:rPr i="1" lang="es-MX" sz="1050">
                <a:solidFill>
                  <a:schemeClr val="accent6"/>
                </a:solidFill>
                <a:latin typeface="Prompt ExtraLight"/>
                <a:ea typeface="Prompt ExtraLight"/>
                <a:cs typeface="Prompt ExtraLight"/>
                <a:sym typeface="Prompt ExtraLight"/>
              </a:rPr>
              <a:t>Reporte de Adeudos de Entidades Públicas a enero de 2022</a:t>
            </a:r>
            <a:r>
              <a:rPr lang="es-MX" sz="1050">
                <a:solidFill>
                  <a:schemeClr val="accent6"/>
                </a:solidFill>
                <a:latin typeface="Prompt ExtraLight"/>
                <a:ea typeface="Prompt ExtraLight"/>
                <a:cs typeface="Prompt ExtraLight"/>
                <a:sym typeface="Prompt ExtraLight"/>
              </a:rPr>
              <a:t>, conforme al siguiente reporte general:</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sp>
        <p:nvSpPr>
          <p:cNvPr id="835" name="Google Shape;835;p63"/>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36" name="Google Shape;836;p6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37" name="Google Shape;837;p63"/>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838" name="Google Shape;838;p6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39" name="Google Shape;839;p63"/>
          <p:cNvSpPr/>
          <p:nvPr/>
        </p:nvSpPr>
        <p:spPr>
          <a:xfrm>
            <a:off x="221493" y="703630"/>
            <a:ext cx="4145687"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Comportamiento de Adeudos EPP 2022</a:t>
            </a:r>
            <a:endParaRPr/>
          </a:p>
        </p:txBody>
      </p:sp>
      <p:sp>
        <p:nvSpPr>
          <p:cNvPr id="840" name="Google Shape;840;p63"/>
          <p:cNvSpPr/>
          <p:nvPr/>
        </p:nvSpPr>
        <p:spPr>
          <a:xfrm>
            <a:off x="5242560" y="1486135"/>
            <a:ext cx="1420894" cy="142367"/>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41" name="Google Shape;841;p63"/>
          <p:cNvSpPr/>
          <p:nvPr/>
        </p:nvSpPr>
        <p:spPr>
          <a:xfrm>
            <a:off x="4680064" y="1492004"/>
            <a:ext cx="1420893" cy="15391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pic>
        <p:nvPicPr>
          <p:cNvPr id="842" name="Google Shape;842;p63"/>
          <p:cNvPicPr preferRelativeResize="0"/>
          <p:nvPr/>
        </p:nvPicPr>
        <p:blipFill rotWithShape="1">
          <a:blip r:embed="rId3">
            <a:alphaModFix/>
          </a:blip>
          <a:srcRect b="0" l="0" r="0" t="0"/>
          <a:stretch/>
        </p:blipFill>
        <p:spPr>
          <a:xfrm>
            <a:off x="1670813" y="5151258"/>
            <a:ext cx="5802371" cy="1054252"/>
          </a:xfrm>
          <a:prstGeom prst="rect">
            <a:avLst/>
          </a:prstGeom>
          <a:noFill/>
          <a:ln>
            <a:noFill/>
          </a:ln>
        </p:spPr>
      </p:pic>
      <p:graphicFrame>
        <p:nvGraphicFramePr>
          <p:cNvPr id="843" name="Google Shape;843;p63"/>
          <p:cNvGraphicFramePr/>
          <p:nvPr/>
        </p:nvGraphicFramePr>
        <p:xfrm>
          <a:off x="770814" y="1264103"/>
          <a:ext cx="7672388" cy="3595689"/>
        </p:xfrm>
        <a:graphic>
          <a:graphicData uri="http://schemas.openxmlformats.org/drawingml/2006/chart">
            <c:chart r:id="rId4"/>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64"/>
          <p:cNvSpPr/>
          <p:nvPr/>
        </p:nvSpPr>
        <p:spPr>
          <a:xfrm>
            <a:off x="0" y="1406692"/>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49" name="Google Shape;849;p6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50" name="Google Shape;850;p64"/>
          <p:cNvSpPr txBox="1"/>
          <p:nvPr>
            <p:ph type="title"/>
          </p:nvPr>
        </p:nvSpPr>
        <p:spPr>
          <a:xfrm>
            <a:off x="1689099" y="0"/>
            <a:ext cx="7454901"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851" name="Google Shape;851;p6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52" name="Google Shape;852;p64"/>
          <p:cNvSpPr/>
          <p:nvPr/>
        </p:nvSpPr>
        <p:spPr>
          <a:xfrm>
            <a:off x="-28471" y="799360"/>
            <a:ext cx="5299849"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Estatus de Situación de Adeudos de EPP Adheridas</a:t>
            </a:r>
            <a:endParaRPr/>
          </a:p>
        </p:txBody>
      </p:sp>
      <p:sp>
        <p:nvSpPr>
          <p:cNvPr id="853" name="Google Shape;853;p64"/>
          <p:cNvSpPr txBox="1"/>
          <p:nvPr/>
        </p:nvSpPr>
        <p:spPr>
          <a:xfrm>
            <a:off x="697732" y="6088923"/>
            <a:ext cx="8446268"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1" lang="es-MX" sz="800">
                <a:solidFill>
                  <a:schemeClr val="dk1"/>
                </a:solidFill>
                <a:latin typeface="Prompt ExtraLight"/>
                <a:ea typeface="Prompt ExtraLight"/>
                <a:cs typeface="Prompt ExtraLight"/>
                <a:sym typeface="Prompt ExtraLight"/>
              </a:rPr>
              <a:t>* </a:t>
            </a:r>
            <a:r>
              <a:rPr i="1" lang="es-MX" sz="800">
                <a:solidFill>
                  <a:schemeClr val="dk1"/>
                </a:solidFill>
                <a:latin typeface="Prompt ExtraLight"/>
                <a:ea typeface="Prompt ExtraLight"/>
                <a:cs typeface="Prompt ExtraLight"/>
                <a:sym typeface="Prompt ExtraLight"/>
              </a:rPr>
              <a:t>No se cuantifican Grupo 16 de Policía Auxiliar, Grupo 20 de Policía Auxiliar, DARE Municipio de Zapotlán el Grande y Red de Bosques Urbanos, ya que son entidades inactivas; sin embargo, aún presentan adeudo al Instituto. Asimismo, el Consejo Estatal de Trasplantes, Patronato Centro Histórico, Barrios, y Zonas Tradicionales de Guadalajara, así como el Instituto Municipal de la Vivienda de Guadalajara,  presentaron baja en 2021. </a:t>
            </a:r>
            <a:endParaRPr b="1" i="1" sz="800">
              <a:solidFill>
                <a:srgbClr val="FF0000"/>
              </a:solidFill>
              <a:latin typeface="Prompt ExtraLight"/>
              <a:ea typeface="Prompt ExtraLight"/>
              <a:cs typeface="Prompt ExtraLight"/>
              <a:sym typeface="Prompt ExtraLight"/>
            </a:endParaRPr>
          </a:p>
        </p:txBody>
      </p:sp>
      <p:graphicFrame>
        <p:nvGraphicFramePr>
          <p:cNvPr id="854" name="Google Shape;854;p64"/>
          <p:cNvGraphicFramePr/>
          <p:nvPr/>
        </p:nvGraphicFramePr>
        <p:xfrm>
          <a:off x="959635" y="1236674"/>
          <a:ext cx="7172475" cy="3119222"/>
        </p:xfrm>
        <a:graphic>
          <a:graphicData uri="http://schemas.openxmlformats.org/drawingml/2006/chart">
            <c:chart r:id="rId3"/>
          </a:graphicData>
        </a:graphic>
      </p:graphicFrame>
      <p:pic>
        <p:nvPicPr>
          <p:cNvPr id="855" name="Google Shape;855;p64"/>
          <p:cNvPicPr preferRelativeResize="0"/>
          <p:nvPr/>
        </p:nvPicPr>
        <p:blipFill rotWithShape="1">
          <a:blip r:embed="rId4">
            <a:alphaModFix/>
          </a:blip>
          <a:srcRect b="0" l="0" r="0" t="0"/>
          <a:stretch/>
        </p:blipFill>
        <p:spPr>
          <a:xfrm>
            <a:off x="1502653" y="4439491"/>
            <a:ext cx="6574547" cy="158720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65"/>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61" name="Google Shape;861;p6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62" name="Google Shape;862;p65"/>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863" name="Google Shape;863;p6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64" name="Google Shape;864;p65"/>
          <p:cNvSpPr/>
          <p:nvPr/>
        </p:nvSpPr>
        <p:spPr>
          <a:xfrm>
            <a:off x="128813" y="699225"/>
            <a:ext cx="199125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Prompt ExtraLight"/>
                <a:ea typeface="Prompt ExtraLight"/>
                <a:cs typeface="Prompt ExtraLight"/>
                <a:sym typeface="Prompt ExtraLight"/>
              </a:rPr>
              <a:t>Proceso Jurídico</a:t>
            </a:r>
            <a:endParaRPr/>
          </a:p>
        </p:txBody>
      </p:sp>
      <p:pic>
        <p:nvPicPr>
          <p:cNvPr id="865" name="Google Shape;865;p65"/>
          <p:cNvPicPr preferRelativeResize="0"/>
          <p:nvPr/>
        </p:nvPicPr>
        <p:blipFill rotWithShape="1">
          <a:blip r:embed="rId3">
            <a:alphaModFix/>
          </a:blip>
          <a:srcRect b="0" l="0" r="0" t="0"/>
          <a:stretch/>
        </p:blipFill>
        <p:spPr>
          <a:xfrm>
            <a:off x="128813" y="1068557"/>
            <a:ext cx="8821490" cy="419226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9" name="Shape 869"/>
        <p:cNvGrpSpPr/>
        <p:nvPr/>
      </p:nvGrpSpPr>
      <p:grpSpPr>
        <a:xfrm>
          <a:off x="0" y="0"/>
          <a:ext cx="0" cy="0"/>
          <a:chOff x="0" y="0"/>
          <a:chExt cx="0" cy="0"/>
        </a:xfrm>
      </p:grpSpPr>
      <p:sp>
        <p:nvSpPr>
          <p:cNvPr id="870" name="Google Shape;870;p66"/>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71" name="Google Shape;871;p66"/>
          <p:cNvSpPr/>
          <p:nvPr/>
        </p:nvSpPr>
        <p:spPr>
          <a:xfrm>
            <a:off x="140860" y="636413"/>
            <a:ext cx="158106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Prompt ExtraLight"/>
                <a:ea typeface="Prompt ExtraLight"/>
                <a:cs typeface="Prompt ExtraLight"/>
                <a:sym typeface="Prompt ExtraLight"/>
              </a:rPr>
              <a:t>Requeridos</a:t>
            </a:r>
            <a:endParaRPr/>
          </a:p>
        </p:txBody>
      </p:sp>
      <p:sp>
        <p:nvSpPr>
          <p:cNvPr id="872" name="Google Shape;872;p6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873" name="Google Shape;873;p66"/>
          <p:cNvSpPr txBox="1"/>
          <p:nvPr>
            <p:ph type="title"/>
          </p:nvPr>
        </p:nvSpPr>
        <p:spPr>
          <a:xfrm>
            <a:off x="1721924" y="0"/>
            <a:ext cx="7422075" cy="618978"/>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874" name="Google Shape;874;p6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pic>
        <p:nvPicPr>
          <p:cNvPr id="875" name="Google Shape;875;p66"/>
          <p:cNvPicPr preferRelativeResize="0"/>
          <p:nvPr/>
        </p:nvPicPr>
        <p:blipFill rotWithShape="1">
          <a:blip r:embed="rId3">
            <a:alphaModFix/>
          </a:blip>
          <a:srcRect b="0" l="0" r="0" t="0"/>
          <a:stretch/>
        </p:blipFill>
        <p:spPr>
          <a:xfrm>
            <a:off x="217632" y="932119"/>
            <a:ext cx="8708733" cy="5377262"/>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p67"/>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81" name="Google Shape;881;p6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82" name="Google Shape;882;p67"/>
          <p:cNvSpPr txBox="1"/>
          <p:nvPr>
            <p:ph type="title"/>
          </p:nvPr>
        </p:nvSpPr>
        <p:spPr>
          <a:xfrm>
            <a:off x="1691014" y="12419"/>
            <a:ext cx="7452986"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883" name="Google Shape;883;p6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84" name="Google Shape;884;p67"/>
          <p:cNvSpPr/>
          <p:nvPr/>
        </p:nvSpPr>
        <p:spPr>
          <a:xfrm>
            <a:off x="207264" y="696560"/>
            <a:ext cx="143661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Prompt ExtraLight"/>
                <a:ea typeface="Prompt ExtraLight"/>
                <a:cs typeface="Prompt ExtraLight"/>
                <a:sym typeface="Prompt ExtraLight"/>
              </a:rPr>
              <a:t>Requeridos</a:t>
            </a:r>
            <a:endParaRPr/>
          </a:p>
        </p:txBody>
      </p:sp>
      <p:pic>
        <p:nvPicPr>
          <p:cNvPr id="885" name="Google Shape;885;p67"/>
          <p:cNvPicPr preferRelativeResize="0"/>
          <p:nvPr/>
        </p:nvPicPr>
        <p:blipFill rotWithShape="1">
          <a:blip r:embed="rId3">
            <a:alphaModFix/>
          </a:blip>
          <a:srcRect b="91591" l="0" r="0" t="0"/>
          <a:stretch/>
        </p:blipFill>
        <p:spPr>
          <a:xfrm>
            <a:off x="207264" y="1052983"/>
            <a:ext cx="8729472" cy="440456"/>
          </a:xfrm>
          <a:prstGeom prst="rect">
            <a:avLst/>
          </a:prstGeom>
          <a:noFill/>
          <a:ln>
            <a:noFill/>
          </a:ln>
        </p:spPr>
      </p:pic>
      <p:pic>
        <p:nvPicPr>
          <p:cNvPr id="886" name="Google Shape;886;p67"/>
          <p:cNvPicPr preferRelativeResize="0"/>
          <p:nvPr/>
        </p:nvPicPr>
        <p:blipFill rotWithShape="1">
          <a:blip r:embed="rId4">
            <a:alphaModFix/>
          </a:blip>
          <a:srcRect b="0" l="0" r="0" t="0"/>
          <a:stretch/>
        </p:blipFill>
        <p:spPr>
          <a:xfrm>
            <a:off x="207264" y="1493438"/>
            <a:ext cx="8695549" cy="3034459"/>
          </a:xfrm>
          <a:prstGeom prst="rect">
            <a:avLst/>
          </a:prstGeom>
          <a:noFill/>
          <a:ln>
            <a:noFill/>
          </a:ln>
        </p:spPr>
      </p:pic>
      <p:pic>
        <p:nvPicPr>
          <p:cNvPr id="887" name="Google Shape;887;p67"/>
          <p:cNvPicPr preferRelativeResize="0"/>
          <p:nvPr/>
        </p:nvPicPr>
        <p:blipFill rotWithShape="1">
          <a:blip r:embed="rId5">
            <a:alphaModFix/>
          </a:blip>
          <a:srcRect b="0" l="0" r="0" t="0"/>
          <a:stretch/>
        </p:blipFill>
        <p:spPr>
          <a:xfrm>
            <a:off x="198555" y="4551049"/>
            <a:ext cx="8706182" cy="15942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p68"/>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893" name="Google Shape;893;p6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894" name="Google Shape;894;p68"/>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895" name="Google Shape;895;p6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896" name="Google Shape;896;p68"/>
          <p:cNvSpPr/>
          <p:nvPr/>
        </p:nvSpPr>
        <p:spPr>
          <a:xfrm>
            <a:off x="149255" y="685098"/>
            <a:ext cx="344838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800">
                <a:solidFill>
                  <a:srgbClr val="593470"/>
                </a:solidFill>
                <a:latin typeface="Prompt ExtraLight"/>
                <a:ea typeface="Prompt ExtraLight"/>
                <a:cs typeface="Prompt ExtraLight"/>
                <a:sym typeface="Prompt ExtraLight"/>
              </a:rPr>
              <a:t>Incumplimiento de Convenios</a:t>
            </a:r>
            <a:endParaRPr/>
          </a:p>
        </p:txBody>
      </p:sp>
      <p:sp>
        <p:nvSpPr>
          <p:cNvPr id="897" name="Google Shape;897;p68"/>
          <p:cNvSpPr txBox="1"/>
          <p:nvPr/>
        </p:nvSpPr>
        <p:spPr>
          <a:xfrm>
            <a:off x="54982" y="5805526"/>
            <a:ext cx="8636000"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000">
                <a:solidFill>
                  <a:schemeClr val="dk1"/>
                </a:solidFill>
                <a:latin typeface="Prompt ExtraLight"/>
                <a:ea typeface="Prompt ExtraLight"/>
                <a:cs typeface="Prompt ExtraLight"/>
                <a:sym typeface="Prompt ExtraLight"/>
              </a:rPr>
              <a:t>Nota: </a:t>
            </a:r>
            <a:r>
              <a:rPr lang="es-MX" sz="1000">
                <a:solidFill>
                  <a:schemeClr val="dk1"/>
                </a:solidFill>
                <a:latin typeface="Prompt ExtraLight"/>
                <a:ea typeface="Prompt ExtraLight"/>
                <a:cs typeface="Prompt ExtraLight"/>
                <a:sym typeface="Prompt ExtraLight"/>
              </a:rPr>
              <a:t>El adeudo total exigible no incluye el saldo por devengar de aquellos convenios que se encuentran al corriente de sus pagos.</a:t>
            </a:r>
            <a:endParaRPr b="1" sz="1000">
              <a:solidFill>
                <a:schemeClr val="dk1"/>
              </a:solidFill>
              <a:latin typeface="Prompt ExtraLight"/>
              <a:ea typeface="Prompt ExtraLight"/>
              <a:cs typeface="Prompt ExtraLight"/>
              <a:sym typeface="Prompt ExtraLight"/>
            </a:endParaRPr>
          </a:p>
        </p:txBody>
      </p:sp>
      <p:sp>
        <p:nvSpPr>
          <p:cNvPr id="898" name="Google Shape;898;p68"/>
          <p:cNvSpPr/>
          <p:nvPr/>
        </p:nvSpPr>
        <p:spPr>
          <a:xfrm>
            <a:off x="3180757" y="2633491"/>
            <a:ext cx="2759386" cy="778552"/>
          </a:xfrm>
          <a:prstGeom prst="rect">
            <a:avLst/>
          </a:prstGeom>
          <a:solidFill>
            <a:srgbClr val="7030A0"/>
          </a:solidFill>
          <a:ln cap="flat" cmpd="sng" w="17125">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s-MX" sz="1800">
                <a:solidFill>
                  <a:schemeClr val="lt1"/>
                </a:solidFill>
                <a:latin typeface="Prompt ExtraLight"/>
                <a:ea typeface="Prompt ExtraLight"/>
                <a:cs typeface="Prompt ExtraLight"/>
                <a:sym typeface="Prompt ExtraLight"/>
              </a:rPr>
              <a:t>Adeudo Total Exigible = $471´044,614</a:t>
            </a:r>
            <a:endParaRPr/>
          </a:p>
        </p:txBody>
      </p:sp>
      <p:pic>
        <p:nvPicPr>
          <p:cNvPr id="899" name="Google Shape;899;p68"/>
          <p:cNvPicPr preferRelativeResize="0"/>
          <p:nvPr/>
        </p:nvPicPr>
        <p:blipFill rotWithShape="1">
          <a:blip r:embed="rId3">
            <a:alphaModFix/>
          </a:blip>
          <a:srcRect b="0" l="0" r="0" t="0"/>
          <a:stretch/>
        </p:blipFill>
        <p:spPr>
          <a:xfrm>
            <a:off x="391560" y="1107168"/>
            <a:ext cx="8360879" cy="1216613"/>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69"/>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05" name="Google Shape;905;p6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906" name="Google Shape;906;p69"/>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907" name="Google Shape;907;p6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908" name="Google Shape;908;p69"/>
          <p:cNvSpPr/>
          <p:nvPr/>
        </p:nvSpPr>
        <p:spPr>
          <a:xfrm>
            <a:off x="47829" y="667408"/>
            <a:ext cx="4305987"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Histórico de Adeudos EPP con Convenios</a:t>
            </a:r>
            <a:endParaRPr/>
          </a:p>
        </p:txBody>
      </p:sp>
      <p:sp>
        <p:nvSpPr>
          <p:cNvPr id="909" name="Google Shape;909;p69"/>
          <p:cNvSpPr txBox="1"/>
          <p:nvPr/>
        </p:nvSpPr>
        <p:spPr>
          <a:xfrm>
            <a:off x="724150" y="6056869"/>
            <a:ext cx="8197782" cy="5078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900">
                <a:solidFill>
                  <a:schemeClr val="dk1"/>
                </a:solidFill>
                <a:latin typeface="Prompt ExtraLight"/>
                <a:ea typeface="Prompt ExtraLight"/>
                <a:cs typeface="Prompt ExtraLight"/>
                <a:sym typeface="Prompt ExtraLight"/>
              </a:rPr>
              <a:t>*</a:t>
            </a:r>
            <a:r>
              <a:rPr i="1" lang="es-MX" sz="900">
                <a:solidFill>
                  <a:schemeClr val="dk1"/>
                </a:solidFill>
                <a:latin typeface="Prompt ExtraLight"/>
                <a:ea typeface="Prompt ExtraLight"/>
                <a:cs typeface="Prompt ExtraLight"/>
                <a:sym typeface="Prompt ExtraLight"/>
              </a:rPr>
              <a:t>1. Los saldos de convenio de los ejercicios 2016 a 2022 son al 31 de enero</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*2. El total de EPP (Entidades Públicas Patronales) no  corresponde a una sumatoria debido a que una EPP puede tener convenio vigente y encontrarse en carteta jurídica o requerida. </a:t>
            </a:r>
            <a:endParaRPr/>
          </a:p>
        </p:txBody>
      </p:sp>
      <p:pic>
        <p:nvPicPr>
          <p:cNvPr id="910" name="Google Shape;910;p69"/>
          <p:cNvPicPr preferRelativeResize="0"/>
          <p:nvPr/>
        </p:nvPicPr>
        <p:blipFill rotWithShape="1">
          <a:blip r:embed="rId3">
            <a:alphaModFix/>
          </a:blip>
          <a:srcRect b="0" l="0" r="0" t="0"/>
          <a:stretch/>
        </p:blipFill>
        <p:spPr>
          <a:xfrm>
            <a:off x="302320" y="979366"/>
            <a:ext cx="8539358" cy="1916791"/>
          </a:xfrm>
          <a:prstGeom prst="rect">
            <a:avLst/>
          </a:prstGeom>
          <a:noFill/>
          <a:ln>
            <a:noFill/>
          </a:ln>
        </p:spPr>
      </p:pic>
      <p:graphicFrame>
        <p:nvGraphicFramePr>
          <p:cNvPr id="911" name="Google Shape;911;p69"/>
          <p:cNvGraphicFramePr/>
          <p:nvPr/>
        </p:nvGraphicFramePr>
        <p:xfrm>
          <a:off x="502082" y="2867828"/>
          <a:ext cx="8197782" cy="3158632"/>
        </p:xfrm>
        <a:graphic>
          <a:graphicData uri="http://schemas.openxmlformats.org/drawingml/2006/chart">
            <c:chart r:id="rId4"/>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247" name="Google Shape;247;p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pic>
        <p:nvPicPr>
          <p:cNvPr id="248" name="Google Shape;248;p7"/>
          <p:cNvPicPr preferRelativeResize="0"/>
          <p:nvPr/>
        </p:nvPicPr>
        <p:blipFill rotWithShape="1">
          <a:blip r:embed="rId3">
            <a:alphaModFix/>
          </a:blip>
          <a:srcRect b="0" l="0" r="0" t="0"/>
          <a:stretch/>
        </p:blipFill>
        <p:spPr>
          <a:xfrm>
            <a:off x="5580109" y="3117773"/>
            <a:ext cx="3518767" cy="2566669"/>
          </a:xfrm>
          <a:prstGeom prst="rect">
            <a:avLst/>
          </a:prstGeom>
          <a:noFill/>
          <a:ln>
            <a:noFill/>
          </a:ln>
        </p:spPr>
      </p:pic>
      <p:pic>
        <p:nvPicPr>
          <p:cNvPr id="249" name="Google Shape;249;p7"/>
          <p:cNvPicPr preferRelativeResize="0"/>
          <p:nvPr/>
        </p:nvPicPr>
        <p:blipFill rotWithShape="1">
          <a:blip r:embed="rId4">
            <a:alphaModFix/>
          </a:blip>
          <a:srcRect b="0" l="0" r="0" t="0"/>
          <a:stretch/>
        </p:blipFill>
        <p:spPr>
          <a:xfrm>
            <a:off x="251520" y="3221787"/>
            <a:ext cx="4974375" cy="1806051"/>
          </a:xfrm>
          <a:prstGeom prst="rect">
            <a:avLst/>
          </a:prstGeom>
          <a:noFill/>
          <a:ln>
            <a:noFill/>
          </a:ln>
        </p:spPr>
      </p:pic>
      <p:pic>
        <p:nvPicPr>
          <p:cNvPr id="250" name="Google Shape;250;p7"/>
          <p:cNvPicPr preferRelativeResize="0"/>
          <p:nvPr/>
        </p:nvPicPr>
        <p:blipFill rotWithShape="1">
          <a:blip r:embed="rId5">
            <a:alphaModFix/>
          </a:blip>
          <a:srcRect b="0" l="0" r="0" t="0"/>
          <a:stretch/>
        </p:blipFill>
        <p:spPr>
          <a:xfrm>
            <a:off x="251520" y="1005454"/>
            <a:ext cx="4974376" cy="1814865"/>
          </a:xfrm>
          <a:prstGeom prst="rect">
            <a:avLst/>
          </a:prstGeom>
          <a:noFill/>
          <a:ln>
            <a:noFill/>
          </a:ln>
        </p:spPr>
      </p:pic>
      <p:pic>
        <p:nvPicPr>
          <p:cNvPr id="251" name="Google Shape;251;p7"/>
          <p:cNvPicPr preferRelativeResize="0"/>
          <p:nvPr/>
        </p:nvPicPr>
        <p:blipFill rotWithShape="1">
          <a:blip r:embed="rId6">
            <a:alphaModFix/>
          </a:blip>
          <a:srcRect b="0" l="0" r="0" t="0"/>
          <a:stretch/>
        </p:blipFill>
        <p:spPr>
          <a:xfrm>
            <a:off x="1683140" y="5246015"/>
            <a:ext cx="2459333" cy="1135313"/>
          </a:xfrm>
          <a:prstGeom prst="rect">
            <a:avLst/>
          </a:prstGeom>
          <a:noFill/>
          <a:ln>
            <a:noFill/>
          </a:ln>
        </p:spPr>
      </p:pic>
      <p:pic>
        <p:nvPicPr>
          <p:cNvPr id="252" name="Google Shape;252;p7"/>
          <p:cNvPicPr preferRelativeResize="0"/>
          <p:nvPr/>
        </p:nvPicPr>
        <p:blipFill rotWithShape="1">
          <a:blip r:embed="rId7">
            <a:alphaModFix/>
          </a:blip>
          <a:srcRect b="0" l="0" r="0" t="0"/>
          <a:stretch/>
        </p:blipFill>
        <p:spPr>
          <a:xfrm>
            <a:off x="5580109" y="683143"/>
            <a:ext cx="3312370" cy="2459489"/>
          </a:xfrm>
          <a:prstGeom prst="rect">
            <a:avLst/>
          </a:prstGeom>
          <a:noFill/>
          <a:ln>
            <a:noFill/>
          </a:ln>
        </p:spPr>
      </p:pic>
      <p:sp>
        <p:nvSpPr>
          <p:cNvPr id="253" name="Google Shape;253;p7"/>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Distribución de Afiliados y Pensionados</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70"/>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17" name="Google Shape;917;p7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918" name="Google Shape;918;p70"/>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Reporte de Adeudos Entidades Públicas</a:t>
            </a:r>
            <a:endParaRPr/>
          </a:p>
        </p:txBody>
      </p:sp>
      <p:sp>
        <p:nvSpPr>
          <p:cNvPr id="919" name="Google Shape;919;p7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sz="700" u="none" cap="none" strike="noStrike">
                <a:solidFill>
                  <a:srgbClr val="888888"/>
                </a:solidFill>
                <a:latin typeface="Prompt ExtraLight"/>
                <a:ea typeface="Prompt ExtraLight"/>
                <a:cs typeface="Prompt ExtraLight"/>
                <a:sym typeface="Prompt ExtraLight"/>
              </a:rPr>
              <a:t>Sesión Ordinaria 02/2022 del 23 de febrero 2022</a:t>
            </a:r>
            <a:endParaRPr b="0" i="0" sz="700" u="none" cap="none" strike="noStrike">
              <a:solidFill>
                <a:srgbClr val="888888"/>
              </a:solidFill>
              <a:latin typeface="Prompt ExtraLight"/>
              <a:ea typeface="Prompt ExtraLight"/>
              <a:cs typeface="Prompt ExtraLight"/>
              <a:sym typeface="Prompt ExtraLight"/>
            </a:endParaRPr>
          </a:p>
        </p:txBody>
      </p:sp>
      <p:sp>
        <p:nvSpPr>
          <p:cNvPr id="920" name="Google Shape;920;p70"/>
          <p:cNvSpPr/>
          <p:nvPr/>
        </p:nvSpPr>
        <p:spPr>
          <a:xfrm>
            <a:off x="108065" y="799876"/>
            <a:ext cx="3504486"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600">
                <a:solidFill>
                  <a:srgbClr val="593470"/>
                </a:solidFill>
                <a:latin typeface="Prompt ExtraLight"/>
                <a:ea typeface="Prompt ExtraLight"/>
                <a:cs typeface="Prompt ExtraLight"/>
                <a:sym typeface="Prompt ExtraLight"/>
              </a:rPr>
              <a:t>Nómina de Empleados Reportada</a:t>
            </a:r>
            <a:endParaRPr/>
          </a:p>
        </p:txBody>
      </p:sp>
      <p:sp>
        <p:nvSpPr>
          <p:cNvPr id="921" name="Google Shape;921;p70"/>
          <p:cNvSpPr txBox="1"/>
          <p:nvPr/>
        </p:nvSpPr>
        <p:spPr>
          <a:xfrm>
            <a:off x="247649" y="1149692"/>
            <a:ext cx="8648700" cy="99897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400"/>
              <a:buFont typeface="Noto Sans Symbols"/>
              <a:buNone/>
            </a:pPr>
            <a:r>
              <a:rPr lang="es-MX" sz="1400">
                <a:solidFill>
                  <a:schemeClr val="dk1"/>
                </a:solidFill>
                <a:latin typeface="Prompt ExtraLight"/>
                <a:ea typeface="Prompt ExtraLight"/>
                <a:cs typeface="Prompt ExtraLight"/>
                <a:sym typeface="Prompt ExtraLight"/>
              </a:rPr>
              <a:t>Durante el mes de enero, se identificó una variación positiva de 1,337 empleados en las nóminas reportadas por las Entidades Públicas Patronales (EPP´s), respecto al mes de diciembre de 2021. A continuación se muestran las EPP’s en las que se identificaron las variaciones más representativas, tanto a la alza como a la baja:</a:t>
            </a:r>
            <a:endParaRPr/>
          </a:p>
        </p:txBody>
      </p:sp>
      <p:pic>
        <p:nvPicPr>
          <p:cNvPr id="922" name="Google Shape;922;p70"/>
          <p:cNvPicPr preferRelativeResize="0"/>
          <p:nvPr/>
        </p:nvPicPr>
        <p:blipFill rotWithShape="1">
          <a:blip r:embed="rId3">
            <a:alphaModFix/>
          </a:blip>
          <a:srcRect b="0" l="0" r="0" t="0"/>
          <a:stretch/>
        </p:blipFill>
        <p:spPr>
          <a:xfrm>
            <a:off x="108065" y="2076401"/>
            <a:ext cx="8896598" cy="191665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7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928" name="Google Shape;928;p71"/>
          <p:cNvSpPr txBox="1"/>
          <p:nvPr>
            <p:ph type="title"/>
          </p:nvPr>
        </p:nvSpPr>
        <p:spPr>
          <a:xfrm>
            <a:off x="0" y="3020405"/>
            <a:ext cx="91440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593470"/>
              </a:buClr>
              <a:buSzPts val="2800"/>
              <a:buFont typeface="Arial"/>
              <a:buNone/>
            </a:pPr>
            <a:r>
              <a:rPr lang="es-MX">
                <a:solidFill>
                  <a:srgbClr val="593470"/>
                </a:solidFill>
              </a:rPr>
              <a:t>9. Discusión y en su caso Aprobación de la Propuesta de Incremento Anual a la Nómina de Pensionados y Jubilados</a:t>
            </a:r>
            <a:endParaRPr/>
          </a:p>
        </p:txBody>
      </p:sp>
      <p:sp>
        <p:nvSpPr>
          <p:cNvPr id="929" name="Google Shape;929;p71"/>
          <p:cNvSpPr txBox="1"/>
          <p:nvPr>
            <p:ph idx="11" type="ftr"/>
          </p:nvPr>
        </p:nvSpPr>
        <p:spPr>
          <a:xfrm>
            <a:off x="3246156" y="6595108"/>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930" name="Google Shape;930;p71"/>
          <p:cNvSpPr/>
          <p:nvPr/>
        </p:nvSpPr>
        <p:spPr>
          <a:xfrm>
            <a:off x="724064" y="5627756"/>
            <a:ext cx="8105867" cy="769441"/>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726772"/>
              </a:buClr>
              <a:buSzPts val="1100"/>
              <a:buFont typeface="Prompt ExtraLight"/>
              <a:buChar char="•"/>
            </a:pPr>
            <a:r>
              <a:rPr b="0" i="0" lang="es-MX" sz="1100" u="none" cap="none" strike="noStrike">
                <a:solidFill>
                  <a:srgbClr val="726772"/>
                </a:solidFill>
                <a:latin typeface="Prompt ExtraLight"/>
                <a:ea typeface="Prompt ExtraLight"/>
                <a:cs typeface="Prompt ExtraLight"/>
                <a:sym typeface="Prompt ExtraLight"/>
              </a:rPr>
              <a:t>En desahogo del punto número </a:t>
            </a:r>
            <a:r>
              <a:rPr lang="es-MX" sz="1100">
                <a:solidFill>
                  <a:srgbClr val="726772"/>
                </a:solidFill>
                <a:latin typeface="Prompt ExtraLight"/>
                <a:ea typeface="Prompt ExtraLight"/>
                <a:cs typeface="Prompt ExtraLight"/>
                <a:sym typeface="Prompt ExtraLight"/>
              </a:rPr>
              <a:t>nueve</a:t>
            </a:r>
            <a:r>
              <a:rPr b="0" i="0" lang="es-MX" sz="1100" u="none" cap="none" strike="noStrike">
                <a:solidFill>
                  <a:srgbClr val="726772"/>
                </a:solidFill>
                <a:latin typeface="Prompt ExtraLight"/>
                <a:ea typeface="Prompt ExtraLight"/>
                <a:cs typeface="Prompt ExtraLight"/>
                <a:sym typeface="Prompt ExtraLight"/>
              </a:rPr>
              <a:t> del orden del día, el Director General del Instituto de Pensiones del Estado de Jalisco, con fundamento en lo establecido en el artículo 66 de la Ley del Instituto de Pensiones del Estado de Jalisco, presenta la </a:t>
            </a:r>
            <a:r>
              <a:rPr b="0" i="1" lang="es-MX" sz="1100" u="none" cap="none" strike="noStrike">
                <a:solidFill>
                  <a:srgbClr val="726772"/>
                </a:solidFill>
                <a:latin typeface="Prompt ExtraLight"/>
                <a:ea typeface="Prompt ExtraLight"/>
                <a:cs typeface="Prompt ExtraLight"/>
                <a:sym typeface="Prompt ExtraLight"/>
              </a:rPr>
              <a:t>Discusión y en su caso Aprobación de la Propuesta de Incremento Anual a la Nómina de Pensionados y Jubilados</a:t>
            </a:r>
            <a:r>
              <a:rPr b="0" i="0" lang="es-MX" sz="1100" u="none" cap="none" strike="noStrike">
                <a:solidFill>
                  <a:srgbClr val="726772"/>
                </a:solidFill>
                <a:latin typeface="Prompt ExtraLight"/>
                <a:ea typeface="Prompt ExtraLight"/>
                <a:cs typeface="Prompt ExtraLight"/>
                <a:sym typeface="Prompt ExtraLight"/>
              </a:rPr>
              <a:t> para el </a:t>
            </a:r>
            <a:r>
              <a:rPr lang="es-MX" sz="1100">
                <a:solidFill>
                  <a:srgbClr val="726772"/>
                </a:solidFill>
                <a:latin typeface="Prompt ExtraLight"/>
                <a:ea typeface="Prompt ExtraLight"/>
                <a:cs typeface="Prompt ExtraLight"/>
                <a:sym typeface="Prompt ExtraLight"/>
              </a:rPr>
              <a:t>ejercicio 2022, </a:t>
            </a:r>
            <a:r>
              <a:rPr b="0" i="0" lang="es-MX" sz="1100" u="none" cap="none" strike="noStrike">
                <a:solidFill>
                  <a:srgbClr val="726772"/>
                </a:solidFill>
                <a:latin typeface="Prompt ExtraLight"/>
                <a:ea typeface="Prompt ExtraLight"/>
                <a:cs typeface="Prompt ExtraLight"/>
                <a:sym typeface="Prompt ExtraLight"/>
              </a:rPr>
              <a:t>conforme al siguiente reporte:</a:t>
            </a:r>
            <a:endParaRPr/>
          </a:p>
        </p:txBody>
      </p:sp>
      <p:sp>
        <p:nvSpPr>
          <p:cNvPr id="931" name="Google Shape;931;p71"/>
          <p:cNvSpPr txBox="1"/>
          <p:nvPr/>
        </p:nvSpPr>
        <p:spPr>
          <a:xfrm>
            <a:off x="2257865" y="3747231"/>
            <a:ext cx="462827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2400">
                <a:solidFill>
                  <a:srgbClr val="7F7F7F"/>
                </a:solidFill>
                <a:latin typeface="Arial"/>
                <a:ea typeface="Arial"/>
                <a:cs typeface="Arial"/>
                <a:sym typeface="Arial"/>
              </a:rPr>
              <a:t>2022.</a:t>
            </a:r>
            <a:endParaRPr/>
          </a:p>
        </p:txBody>
      </p:sp>
      <p:sp>
        <p:nvSpPr>
          <p:cNvPr id="932" name="Google Shape;932;p71"/>
          <p:cNvSpPr txBox="1"/>
          <p:nvPr/>
        </p:nvSpPr>
        <p:spPr>
          <a:xfrm>
            <a:off x="4099234" y="4756404"/>
            <a:ext cx="880042" cy="21544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800"/>
              <a:buFont typeface="Prompt ExtraLight"/>
              <a:buNone/>
            </a:pPr>
            <a:r>
              <a:rPr b="1" i="0" lang="es-MX" sz="800" u="none" cap="none" strike="noStrike">
                <a:solidFill>
                  <a:srgbClr val="7F7F7F"/>
                </a:solidFill>
                <a:latin typeface="Prompt ExtraLight"/>
                <a:ea typeface="Prompt ExtraLight"/>
                <a:cs typeface="Prompt ExtraLight"/>
                <a:sym typeface="Prompt ExtraLight"/>
              </a:rPr>
              <a:t>Tabulador</a:t>
            </a:r>
            <a:endParaRPr/>
          </a:p>
        </p:txBody>
      </p:sp>
      <p:pic>
        <p:nvPicPr>
          <p:cNvPr descr="Un letrero de color negro&#10;&#10;Descripción generada automáticamente con confianza baja" id="933" name="Google Shape;933;p71">
            <a:hlinkClick r:id="rId3"/>
          </p:cNvPr>
          <p:cNvPicPr preferRelativeResize="0"/>
          <p:nvPr/>
        </p:nvPicPr>
        <p:blipFill rotWithShape="1">
          <a:blip r:embed="rId4">
            <a:alphaModFix/>
          </a:blip>
          <a:srcRect b="0" l="0" r="0" t="0"/>
          <a:stretch/>
        </p:blipFill>
        <p:spPr>
          <a:xfrm>
            <a:off x="4237838" y="4208896"/>
            <a:ext cx="667813" cy="663996"/>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sp>
        <p:nvSpPr>
          <p:cNvPr id="938" name="Google Shape;938;p72"/>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39" name="Google Shape;939;p72"/>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940" name="Google Shape;940;p72"/>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941" name="Google Shape;941;p72"/>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942" name="Google Shape;942;p72"/>
          <p:cNvSpPr txBox="1"/>
          <p:nvPr/>
        </p:nvSpPr>
        <p:spPr>
          <a:xfrm>
            <a:off x="241300" y="787400"/>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Razón de Afiliados por cada Pensionado</a:t>
            </a:r>
            <a:endParaRPr/>
          </a:p>
        </p:txBody>
      </p:sp>
      <p:pic>
        <p:nvPicPr>
          <p:cNvPr id="943" name="Google Shape;943;p72"/>
          <p:cNvPicPr preferRelativeResize="0"/>
          <p:nvPr/>
        </p:nvPicPr>
        <p:blipFill rotWithShape="1">
          <a:blip r:embed="rId3">
            <a:alphaModFix/>
          </a:blip>
          <a:srcRect b="0" l="0" r="0" t="0"/>
          <a:stretch/>
        </p:blipFill>
        <p:spPr>
          <a:xfrm>
            <a:off x="1058280" y="1444533"/>
            <a:ext cx="7065541" cy="3761810"/>
          </a:xfrm>
          <a:prstGeom prst="rect">
            <a:avLst/>
          </a:prstGeom>
          <a:noFill/>
          <a:ln>
            <a:noFill/>
          </a:ln>
        </p:spPr>
      </p:pic>
      <p:sp>
        <p:nvSpPr>
          <p:cNvPr id="944" name="Google Shape;944;p72"/>
          <p:cNvSpPr txBox="1"/>
          <p:nvPr/>
        </p:nvSpPr>
        <p:spPr>
          <a:xfrm>
            <a:off x="580877" y="6070600"/>
            <a:ext cx="8296423" cy="61311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593470"/>
              </a:buClr>
              <a:buSzPts val="1200"/>
              <a:buFont typeface="Noto Sans Symbols"/>
              <a:buNone/>
            </a:pPr>
            <a:r>
              <a:rPr i="1" lang="es-MX" sz="1200">
                <a:solidFill>
                  <a:schemeClr val="dk1"/>
                </a:solidFill>
                <a:latin typeface="Prompt ExtraLight"/>
                <a:ea typeface="Prompt ExtraLight"/>
                <a:cs typeface="Prompt ExtraLight"/>
                <a:sym typeface="Prompt ExtraLight"/>
              </a:rPr>
              <a:t>De conformidad con los estudios actuariales realizados, una relación sana correspondería a 6 afiliados por cada pensionado.</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73"/>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50" name="Google Shape;950;p7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951" name="Google Shape;951;p73"/>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952" name="Google Shape;952;p7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953" name="Google Shape;953;p73"/>
          <p:cNvSpPr txBox="1"/>
          <p:nvPr/>
        </p:nvSpPr>
        <p:spPr>
          <a:xfrm>
            <a:off x="241300" y="787400"/>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Histórico de Nómina de Pensionados 2010-2020</a:t>
            </a:r>
            <a:endParaRPr/>
          </a:p>
        </p:txBody>
      </p:sp>
      <p:sp>
        <p:nvSpPr>
          <p:cNvPr id="954" name="Google Shape;954;p73"/>
          <p:cNvSpPr txBox="1"/>
          <p:nvPr/>
        </p:nvSpPr>
        <p:spPr>
          <a:xfrm>
            <a:off x="580877" y="5704996"/>
            <a:ext cx="8296423" cy="613117"/>
          </a:xfrm>
          <a:prstGeom prst="rect">
            <a:avLst/>
          </a:prstGeom>
          <a:noFill/>
          <a:ln>
            <a:noFill/>
          </a:ln>
        </p:spPr>
        <p:txBody>
          <a:bodyPr anchorCtr="0" anchor="t" bIns="45700" lIns="91425" spcFirstLastPara="1" rIns="91425" wrap="square" tIns="45700">
            <a:normAutofit fontScale="70000" lnSpcReduction="20000"/>
          </a:bodyPr>
          <a:lstStyle/>
          <a:p>
            <a:pPr indent="0" lvl="0" marL="0" marR="0" rtl="0" algn="l">
              <a:lnSpc>
                <a:spcPct val="120000"/>
              </a:lnSpc>
              <a:spcBef>
                <a:spcPts val="0"/>
              </a:spcBef>
              <a:spcAft>
                <a:spcPts val="0"/>
              </a:spcAft>
              <a:buClr>
                <a:srgbClr val="593470"/>
              </a:buClr>
              <a:buSzPct val="100000"/>
              <a:buFont typeface="Noto Sans Symbols"/>
              <a:buNone/>
            </a:pPr>
            <a:r>
              <a:rPr i="1" lang="es-MX" sz="1600">
                <a:solidFill>
                  <a:schemeClr val="dk1"/>
                </a:solidFill>
                <a:latin typeface="Prompt ExtraLight"/>
                <a:ea typeface="Prompt ExtraLight"/>
                <a:cs typeface="Prompt ExtraLight"/>
                <a:sym typeface="Prompt ExtraLight"/>
              </a:rPr>
              <a:t>El incremento porcentual autorizado por el Consejo Directivo del ejercicio 2018 al 2020, es el promedio ponderado por rango de pensión. En 2021 se aplicó un incremento fijo de $420.00 (cuatrocientos veinte pesos 00/100 MN), lo que generó un incremento ponderado del 4.77%.</a:t>
            </a:r>
            <a:endParaRPr/>
          </a:p>
        </p:txBody>
      </p:sp>
      <p:pic>
        <p:nvPicPr>
          <p:cNvPr id="955" name="Google Shape;955;p73"/>
          <p:cNvPicPr preferRelativeResize="0"/>
          <p:nvPr/>
        </p:nvPicPr>
        <p:blipFill rotWithShape="1">
          <a:blip r:embed="rId3">
            <a:alphaModFix/>
          </a:blip>
          <a:srcRect b="0" l="0" r="0" t="0"/>
          <a:stretch/>
        </p:blipFill>
        <p:spPr>
          <a:xfrm>
            <a:off x="1313405" y="1459821"/>
            <a:ext cx="6517189" cy="3938357"/>
          </a:xfrm>
          <a:prstGeom prst="rect">
            <a:avLst/>
          </a:prstGeom>
          <a:noFill/>
          <a:ln>
            <a:noFill/>
          </a:ln>
        </p:spPr>
      </p:pic>
      <p:pic>
        <p:nvPicPr>
          <p:cNvPr id="956" name="Google Shape;956;p73"/>
          <p:cNvPicPr preferRelativeResize="0"/>
          <p:nvPr/>
        </p:nvPicPr>
        <p:blipFill rotWithShape="1">
          <a:blip r:embed="rId4">
            <a:alphaModFix/>
          </a:blip>
          <a:srcRect b="0" l="0" r="0" t="0"/>
          <a:stretch/>
        </p:blipFill>
        <p:spPr>
          <a:xfrm>
            <a:off x="1950493" y="1826908"/>
            <a:ext cx="5243014" cy="3517697"/>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74"/>
          <p:cNvSpPr/>
          <p:nvPr/>
        </p:nvSpPr>
        <p:spPr>
          <a:xfrm>
            <a:off x="0" y="1392624"/>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62" name="Google Shape;962;p74"/>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963" name="Google Shape;963;p74"/>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964" name="Google Shape;964;p74"/>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965" name="Google Shape;965;p74"/>
          <p:cNvSpPr txBox="1"/>
          <p:nvPr/>
        </p:nvSpPr>
        <p:spPr>
          <a:xfrm>
            <a:off x="253999" y="973524"/>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Histórico de Nómina de Pensionados (Detalle últimos 6 años)</a:t>
            </a:r>
            <a:endParaRPr/>
          </a:p>
        </p:txBody>
      </p:sp>
      <p:pic>
        <p:nvPicPr>
          <p:cNvPr id="966" name="Google Shape;966;p74"/>
          <p:cNvPicPr preferRelativeResize="0"/>
          <p:nvPr/>
        </p:nvPicPr>
        <p:blipFill rotWithShape="1">
          <a:blip r:embed="rId3">
            <a:alphaModFix/>
          </a:blip>
          <a:srcRect b="0" l="0" r="0" t="0"/>
          <a:stretch/>
        </p:blipFill>
        <p:spPr>
          <a:xfrm>
            <a:off x="91439" y="1392624"/>
            <a:ext cx="8961120" cy="3255198"/>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75"/>
          <p:cNvSpPr/>
          <p:nvPr/>
        </p:nvSpPr>
        <p:spPr>
          <a:xfrm>
            <a:off x="133349" y="1397617"/>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72" name="Google Shape;972;p7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973" name="Google Shape;973;p75"/>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974" name="Google Shape;974;p7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975" name="Google Shape;975;p75"/>
          <p:cNvSpPr txBox="1"/>
          <p:nvPr/>
        </p:nvSpPr>
        <p:spPr>
          <a:xfrm>
            <a:off x="217561" y="724664"/>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Altas esperadas</a:t>
            </a:r>
            <a:endParaRPr/>
          </a:p>
        </p:txBody>
      </p:sp>
      <p:sp>
        <p:nvSpPr>
          <p:cNvPr id="976" name="Google Shape;976;p75"/>
          <p:cNvSpPr txBox="1"/>
          <p:nvPr/>
        </p:nvSpPr>
        <p:spPr>
          <a:xfrm>
            <a:off x="133349" y="1185632"/>
            <a:ext cx="8296423" cy="613117"/>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l">
              <a:lnSpc>
                <a:spcPct val="120000"/>
              </a:lnSpc>
              <a:spcBef>
                <a:spcPts val="0"/>
              </a:spcBef>
              <a:spcAft>
                <a:spcPts val="0"/>
              </a:spcAft>
              <a:buClr>
                <a:srgbClr val="593470"/>
              </a:buClr>
              <a:buSzPct val="100000"/>
              <a:buFont typeface="Noto Sans Symbols"/>
              <a:buNone/>
            </a:pPr>
            <a:r>
              <a:rPr i="1" lang="es-MX" sz="1600">
                <a:solidFill>
                  <a:schemeClr val="dk1"/>
                </a:solidFill>
                <a:latin typeface="Prompt ExtraLight"/>
                <a:ea typeface="Prompt ExtraLight"/>
                <a:cs typeface="Prompt ExtraLight"/>
                <a:sym typeface="Prompt ExtraLight"/>
              </a:rPr>
              <a:t>Las altas esperadas corresponden al promedio de septiembre 2020 a septiembre 20211), estimando un total de 3,864 pensionados al cierre del ejercicio 2022, distribuidos de la siguiente manera:</a:t>
            </a:r>
            <a:endParaRPr/>
          </a:p>
        </p:txBody>
      </p:sp>
      <p:pic>
        <p:nvPicPr>
          <p:cNvPr id="977" name="Google Shape;977;p75"/>
          <p:cNvPicPr preferRelativeResize="0"/>
          <p:nvPr/>
        </p:nvPicPr>
        <p:blipFill rotWithShape="1">
          <a:blip r:embed="rId3">
            <a:alphaModFix/>
          </a:blip>
          <a:srcRect b="0" l="0" r="0" t="0"/>
          <a:stretch/>
        </p:blipFill>
        <p:spPr>
          <a:xfrm>
            <a:off x="133352" y="1731065"/>
            <a:ext cx="8877299" cy="3254020"/>
          </a:xfrm>
          <a:prstGeom prst="rect">
            <a:avLst/>
          </a:prstGeom>
          <a:noFill/>
          <a:ln>
            <a:noFill/>
          </a:ln>
        </p:spPr>
      </p:pic>
      <p:sp>
        <p:nvSpPr>
          <p:cNvPr id="978" name="Google Shape;978;p75"/>
          <p:cNvSpPr txBox="1"/>
          <p:nvPr/>
        </p:nvSpPr>
        <p:spPr>
          <a:xfrm>
            <a:off x="133349" y="5682552"/>
            <a:ext cx="887730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aseline="30000" lang="es-MX" sz="900">
                <a:solidFill>
                  <a:schemeClr val="dk1"/>
                </a:solidFill>
                <a:latin typeface="Prompt ExtraLight"/>
                <a:ea typeface="Prompt ExtraLight"/>
                <a:cs typeface="Prompt ExtraLight"/>
                <a:sym typeface="Prompt ExtraLight"/>
              </a:rPr>
              <a:t>1)</a:t>
            </a:r>
            <a:r>
              <a:rPr lang="es-MX" sz="900">
                <a:solidFill>
                  <a:schemeClr val="dk1"/>
                </a:solidFill>
                <a:latin typeface="Prompt ExtraLight"/>
                <a:ea typeface="Prompt ExtraLight"/>
                <a:cs typeface="Prompt ExtraLight"/>
                <a:sym typeface="Prompt ExtraLight"/>
              </a:rPr>
              <a:t> Hasta el ejercicio 2021 se utilizaba el promedio de los últimos 5 años, no obstante se observó un incremento acelerado de altas en el período observado, en caso de utilizar la metodología anterior pudiera existir una baja en la estimación de 11.8%, o bien 38 altas mensuales.</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id="983" name="Google Shape;983;p76"/>
          <p:cNvSpPr/>
          <p:nvPr/>
        </p:nvSpPr>
        <p:spPr>
          <a:xfrm>
            <a:off x="0" y="1332875"/>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84" name="Google Shape;984;p7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985" name="Google Shape;985;p76"/>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986" name="Google Shape;986;p7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987" name="Google Shape;987;p76"/>
          <p:cNvSpPr txBox="1"/>
          <p:nvPr/>
        </p:nvSpPr>
        <p:spPr>
          <a:xfrm>
            <a:off x="390375" y="833468"/>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Propuesta de Incremento 2022</a:t>
            </a:r>
            <a:endParaRPr/>
          </a:p>
        </p:txBody>
      </p:sp>
      <p:sp>
        <p:nvSpPr>
          <p:cNvPr id="988" name="Google Shape;988;p76"/>
          <p:cNvSpPr txBox="1"/>
          <p:nvPr/>
        </p:nvSpPr>
        <p:spPr>
          <a:xfrm>
            <a:off x="560163" y="5981993"/>
            <a:ext cx="8296423" cy="613117"/>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rgbClr val="593470"/>
              </a:buClr>
              <a:buSzPts val="1100"/>
              <a:buFont typeface="Noto Sans Symbols"/>
              <a:buNone/>
            </a:pPr>
            <a:r>
              <a:rPr i="1" lang="es-MX" sz="1100">
                <a:solidFill>
                  <a:schemeClr val="dk1"/>
                </a:solidFill>
                <a:latin typeface="Prompt ExtraLight"/>
                <a:ea typeface="Prompt ExtraLight"/>
                <a:cs typeface="Prompt ExtraLight"/>
                <a:sym typeface="Prompt ExtraLight"/>
              </a:rPr>
              <a:t>Dicha disponibilidad presupuestal propuesta, representa un incremento superior al 30% respecto de  2021.</a:t>
            </a:r>
            <a:endParaRPr/>
          </a:p>
        </p:txBody>
      </p:sp>
      <p:sp>
        <p:nvSpPr>
          <p:cNvPr id="989" name="Google Shape;989;p76"/>
          <p:cNvSpPr txBox="1"/>
          <p:nvPr/>
        </p:nvSpPr>
        <p:spPr>
          <a:xfrm>
            <a:off x="220586" y="1166617"/>
            <a:ext cx="8636000" cy="64633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200">
                <a:solidFill>
                  <a:schemeClr val="dk1"/>
                </a:solidFill>
                <a:latin typeface="Prompt ExtraLight"/>
                <a:ea typeface="Prompt ExtraLight"/>
                <a:cs typeface="Prompt ExtraLight"/>
                <a:sym typeface="Prompt ExtraLight"/>
              </a:rPr>
              <a:t>Considerando que al cierre de diciembre 2021, se contó con un total de </a:t>
            </a:r>
            <a:r>
              <a:rPr b="1" lang="es-MX" sz="1200" u="sng">
                <a:solidFill>
                  <a:schemeClr val="dk1"/>
                </a:solidFill>
                <a:latin typeface="Prompt ExtraLight"/>
                <a:ea typeface="Prompt ExtraLight"/>
                <a:cs typeface="Prompt ExtraLight"/>
                <a:sym typeface="Prompt ExtraLight"/>
              </a:rPr>
              <a:t>41,907 pensionados</a:t>
            </a:r>
            <a:r>
              <a:rPr lang="es-MX" sz="1200">
                <a:solidFill>
                  <a:schemeClr val="dk1"/>
                </a:solidFill>
                <a:latin typeface="Prompt ExtraLight"/>
                <a:ea typeface="Prompt ExtraLight"/>
                <a:cs typeface="Prompt ExtraLight"/>
                <a:sym typeface="Prompt ExtraLight"/>
              </a:rPr>
              <a:t> cuyo costo fue de </a:t>
            </a:r>
            <a:r>
              <a:rPr b="1" lang="es-MX" sz="1200" u="sng">
                <a:solidFill>
                  <a:schemeClr val="dk1"/>
                </a:solidFill>
                <a:latin typeface="Prompt ExtraLight"/>
                <a:ea typeface="Prompt ExtraLight"/>
                <a:cs typeface="Prompt ExtraLight"/>
                <a:sym typeface="Prompt ExtraLight"/>
              </a:rPr>
              <a:t>672.7 mdp</a:t>
            </a:r>
            <a:r>
              <a:rPr lang="es-MX" sz="1200">
                <a:solidFill>
                  <a:schemeClr val="dk1"/>
                </a:solidFill>
                <a:latin typeface="Prompt ExtraLight"/>
                <a:ea typeface="Prompt ExtraLight"/>
                <a:cs typeface="Prompt ExtraLight"/>
                <a:sym typeface="Prompt ExtraLight"/>
              </a:rPr>
              <a:t>, se estima que la disponibilidad presupuestal para el </a:t>
            </a:r>
            <a:r>
              <a:rPr b="1" lang="es-MX" sz="1200" u="sng">
                <a:solidFill>
                  <a:schemeClr val="dk1"/>
                </a:solidFill>
                <a:latin typeface="Prompt ExtraLight"/>
                <a:ea typeface="Prompt ExtraLight"/>
                <a:cs typeface="Prompt ExtraLight"/>
                <a:sym typeface="Prompt ExtraLight"/>
              </a:rPr>
              <a:t>incremento anual en ningún momento podrá ser mayor a 290 mdp</a:t>
            </a:r>
            <a:r>
              <a:rPr lang="es-MX" sz="1200">
                <a:solidFill>
                  <a:schemeClr val="dk1"/>
                </a:solidFill>
                <a:latin typeface="Prompt ExtraLight"/>
                <a:ea typeface="Prompt ExtraLight"/>
                <a:cs typeface="Prompt ExtraLight"/>
                <a:sym typeface="Prompt ExtraLight"/>
              </a:rPr>
              <a:t> como se muestra en la siguiente tabla:</a:t>
            </a:r>
            <a:endParaRPr/>
          </a:p>
        </p:txBody>
      </p:sp>
      <p:pic>
        <p:nvPicPr>
          <p:cNvPr id="990" name="Google Shape;990;p76"/>
          <p:cNvPicPr preferRelativeResize="0"/>
          <p:nvPr/>
        </p:nvPicPr>
        <p:blipFill rotWithShape="1">
          <a:blip r:embed="rId3">
            <a:alphaModFix/>
          </a:blip>
          <a:srcRect b="0" l="0" r="0" t="0"/>
          <a:stretch/>
        </p:blipFill>
        <p:spPr>
          <a:xfrm>
            <a:off x="1371358" y="2029632"/>
            <a:ext cx="6674031" cy="3744108"/>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77"/>
          <p:cNvSpPr/>
          <p:nvPr/>
        </p:nvSpPr>
        <p:spPr>
          <a:xfrm>
            <a:off x="0" y="1332875"/>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996" name="Google Shape;996;p77"/>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997" name="Google Shape;997;p77"/>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998" name="Google Shape;998;p77"/>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999" name="Google Shape;999;p77"/>
          <p:cNvSpPr txBox="1"/>
          <p:nvPr/>
        </p:nvSpPr>
        <p:spPr>
          <a:xfrm>
            <a:off x="390375" y="714870"/>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Propuesta de Incremento 2022</a:t>
            </a:r>
            <a:endParaRPr/>
          </a:p>
        </p:txBody>
      </p:sp>
      <p:sp>
        <p:nvSpPr>
          <p:cNvPr id="1000" name="Google Shape;1000;p77"/>
          <p:cNvSpPr txBox="1"/>
          <p:nvPr/>
        </p:nvSpPr>
        <p:spPr>
          <a:xfrm>
            <a:off x="390375" y="1346646"/>
            <a:ext cx="8466211" cy="470898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200">
                <a:solidFill>
                  <a:schemeClr val="dk1"/>
                </a:solidFill>
                <a:latin typeface="Prompt ExtraLight"/>
                <a:ea typeface="Prompt ExtraLight"/>
                <a:cs typeface="Prompt ExtraLight"/>
                <a:sym typeface="Prompt ExtraLight"/>
              </a:rPr>
              <a:t>Se realizaron un par de simulaciones de incrementos a las pensiones que responden a la disponibilidad presupuestal propuesra; la primera de ellas (Escenario A) responde a incrementos porcentuales, y la segunda (Escenario B), corresponde a un monto determinado de incremento aplicado a  la pensión actual, y para lo cual se utilizaron los siguientes rangos:</a:t>
            </a:r>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200">
                <a:solidFill>
                  <a:schemeClr val="dk1"/>
                </a:solidFill>
                <a:latin typeface="Prompt ExtraLight"/>
                <a:ea typeface="Prompt ExtraLight"/>
                <a:cs typeface="Prompt ExtraLight"/>
                <a:sym typeface="Prompt ExtraLight"/>
              </a:rPr>
              <a:t>Como resultado de la aplicación de estos factores, obtenemos un incremento promedio por jubilado del 4.47% para el primer caso, y del 4.65% para el segundo, incrementos que se encuentran en línea con lo observado en los últimos 5 años:</a:t>
            </a:r>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sz="12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t/>
            </a:r>
            <a:endParaRPr b="1" sz="1200" u="sng">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b="1" lang="es-MX" sz="1200" u="sng">
                <a:solidFill>
                  <a:schemeClr val="dk1"/>
                </a:solidFill>
                <a:latin typeface="Prompt ExtraLight"/>
                <a:ea typeface="Prompt ExtraLight"/>
                <a:cs typeface="Prompt ExtraLight"/>
                <a:sym typeface="Prompt ExtraLight"/>
              </a:rPr>
              <a:t>Nota: Al igual que en el ejercicio 2021, los escenarios mostrados se dejan a consideración del Consejo Directivo, por lo que se adjunta a esta presentación el archivo de Excel denominado “Incremento a Pensionados 2022”, en el que se podrán llevar a cabo simulaciones adicionales a las presentadas y verificando el balance de disponibilidad presupuestal.</a:t>
            </a:r>
            <a:endParaRPr/>
          </a:p>
        </p:txBody>
      </p:sp>
      <p:pic>
        <p:nvPicPr>
          <p:cNvPr id="1001" name="Google Shape;1001;p77"/>
          <p:cNvPicPr preferRelativeResize="0"/>
          <p:nvPr/>
        </p:nvPicPr>
        <p:blipFill rotWithShape="1">
          <a:blip r:embed="rId3">
            <a:alphaModFix/>
          </a:blip>
          <a:srcRect b="0" l="0" r="0" t="0"/>
          <a:stretch/>
        </p:blipFill>
        <p:spPr>
          <a:xfrm>
            <a:off x="2974824" y="2074950"/>
            <a:ext cx="3467100" cy="933450"/>
          </a:xfrm>
          <a:prstGeom prst="rect">
            <a:avLst/>
          </a:prstGeom>
          <a:noFill/>
          <a:ln>
            <a:noFill/>
          </a:ln>
        </p:spPr>
      </p:pic>
      <p:pic>
        <p:nvPicPr>
          <p:cNvPr id="1002" name="Google Shape;1002;p77"/>
          <p:cNvPicPr preferRelativeResize="0"/>
          <p:nvPr/>
        </p:nvPicPr>
        <p:blipFill rotWithShape="1">
          <a:blip r:embed="rId4">
            <a:alphaModFix/>
          </a:blip>
          <a:srcRect b="0" l="0" r="0" t="0"/>
          <a:stretch/>
        </p:blipFill>
        <p:spPr>
          <a:xfrm>
            <a:off x="1873930" y="3675928"/>
            <a:ext cx="5499100" cy="13335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sp>
        <p:nvSpPr>
          <p:cNvPr id="1007" name="Google Shape;1007;p78"/>
          <p:cNvSpPr/>
          <p:nvPr/>
        </p:nvSpPr>
        <p:spPr>
          <a:xfrm>
            <a:off x="0" y="1332875"/>
            <a:ext cx="9144000" cy="4192249"/>
          </a:xfrm>
          <a:prstGeom prst="rect">
            <a:avLst/>
          </a:prstGeom>
          <a:solidFill>
            <a:schemeClr val="lt1"/>
          </a:solidFill>
          <a:ln cap="flat" cmpd="sng" w="171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1008" name="Google Shape;1008;p78"/>
          <p:cNvSpPr txBox="1"/>
          <p:nvPr>
            <p:ph idx="12" type="sldNum"/>
          </p:nvPr>
        </p:nvSpPr>
        <p:spPr>
          <a:xfrm>
            <a:off x="7010400" y="6479976"/>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009" name="Google Shape;1009;p78"/>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Arial"/>
              <a:buNone/>
            </a:pPr>
            <a:r>
              <a:rPr lang="es-MX" sz="2400">
                <a:latin typeface="Arial"/>
                <a:ea typeface="Arial"/>
                <a:cs typeface="Arial"/>
                <a:sym typeface="Arial"/>
              </a:rPr>
              <a:t>Propuesta de Incremento de Pensiones 2022</a:t>
            </a:r>
            <a:endParaRPr sz="2400"/>
          </a:p>
        </p:txBody>
      </p:sp>
      <p:sp>
        <p:nvSpPr>
          <p:cNvPr id="1010" name="Google Shape;1010;p7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011" name="Google Shape;1011;p78"/>
          <p:cNvSpPr txBox="1"/>
          <p:nvPr/>
        </p:nvSpPr>
        <p:spPr>
          <a:xfrm>
            <a:off x="390375" y="714870"/>
            <a:ext cx="8636000" cy="419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593470"/>
              </a:buClr>
              <a:buSzPts val="1800"/>
              <a:buFont typeface="Noto Sans Symbols"/>
              <a:buNone/>
            </a:pPr>
            <a:r>
              <a:rPr b="1" lang="es-MX" sz="1800">
                <a:solidFill>
                  <a:srgbClr val="7030A0"/>
                </a:solidFill>
                <a:latin typeface="Prompt ExtraLight"/>
                <a:ea typeface="Prompt ExtraLight"/>
                <a:cs typeface="Prompt ExtraLight"/>
                <a:sym typeface="Prompt ExtraLight"/>
              </a:rPr>
              <a:t>Punto de Acuerdo</a:t>
            </a:r>
            <a:endParaRPr b="1" sz="1800">
              <a:solidFill>
                <a:srgbClr val="7030A0"/>
              </a:solidFill>
              <a:latin typeface="Prompt ExtraLight"/>
              <a:ea typeface="Prompt ExtraLight"/>
              <a:cs typeface="Prompt ExtraLight"/>
              <a:sym typeface="Prompt ExtraLight"/>
            </a:endParaRPr>
          </a:p>
        </p:txBody>
      </p:sp>
      <p:sp>
        <p:nvSpPr>
          <p:cNvPr id="1012" name="Google Shape;1012;p78"/>
          <p:cNvSpPr txBox="1"/>
          <p:nvPr/>
        </p:nvSpPr>
        <p:spPr>
          <a:xfrm>
            <a:off x="508000" y="1249550"/>
            <a:ext cx="8354646" cy="289310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400">
                <a:solidFill>
                  <a:schemeClr val="dk1"/>
                </a:solidFill>
                <a:latin typeface="Prompt ExtraLight"/>
                <a:ea typeface="Prompt ExtraLight"/>
                <a:cs typeface="Prompt ExtraLight"/>
                <a:sym typeface="Prompt ExtraLight"/>
              </a:rPr>
              <a:t>De conformidad con el Artículo 66 de la Ley del Instituto de Pensiones del Estado de Jalisco, mismo que señala:</a:t>
            </a:r>
            <a:endParaRPr/>
          </a:p>
          <a:p>
            <a:pPr indent="0" lvl="0" marL="0" marR="0" rtl="0" algn="just">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400">
                <a:solidFill>
                  <a:schemeClr val="dk1"/>
                </a:solidFill>
                <a:latin typeface="Prompt ExtraLight"/>
                <a:ea typeface="Prompt ExtraLight"/>
                <a:cs typeface="Prompt ExtraLight"/>
                <a:sym typeface="Prompt ExtraLight"/>
              </a:rPr>
              <a:t>“Artículo 66. Durante los primeros ocho años de vigencia de esta Ley, el monto de las pensiones deberá incrementarse por acuerdo del Consejo Directivo, en los tres primeros meses de cada año, el cual no será menor al Índice Nacional de Precios al Consumidor del Banco México, más el 1%, o el indicador que le sustituya.”</a:t>
            </a:r>
            <a:endParaRPr/>
          </a:p>
          <a:p>
            <a:pPr indent="0" lvl="0" marL="0" marR="0" rtl="0" algn="just">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400">
                <a:solidFill>
                  <a:schemeClr val="dk1"/>
                </a:solidFill>
                <a:latin typeface="Prompt ExtraLight"/>
                <a:ea typeface="Prompt ExtraLight"/>
                <a:cs typeface="Prompt ExtraLight"/>
                <a:sym typeface="Prompt ExtraLight"/>
              </a:rPr>
              <a:t>“Los Incrementos posteriores al octavo año se determinarán por Acuerdo del Consejo Directivo”</a:t>
            </a:r>
            <a:endParaRPr/>
          </a:p>
          <a:p>
            <a:pPr indent="0" lvl="0" marL="0" marR="0" rtl="0" algn="just">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400">
                <a:solidFill>
                  <a:schemeClr val="dk1"/>
                </a:solidFill>
                <a:latin typeface="Prompt ExtraLight"/>
                <a:ea typeface="Prompt ExtraLight"/>
                <a:cs typeface="Prompt ExtraLight"/>
                <a:sym typeface="Prompt ExtraLight"/>
              </a:rPr>
              <a:t>Se somete a consideración del Consejo Directivo el incremento a la nómina de pensionados, con efectos retroactivos al 1 de enero de 2021, aprobándose para tal efecto: </a:t>
            </a:r>
            <a:r>
              <a:rPr b="1" lang="es-MX" sz="1400">
                <a:solidFill>
                  <a:srgbClr val="FF0000"/>
                </a:solidFill>
                <a:latin typeface="Prompt ExtraLight"/>
                <a:ea typeface="Prompt ExtraLight"/>
                <a:cs typeface="Prompt ExtraLight"/>
                <a:sym typeface="Prompt ExtraLight"/>
              </a:rPr>
              <a:t>Escenario “X”</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7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000"/>
              <a:buFont typeface="Prompt ExtraLight"/>
              <a:buNone/>
            </a:pPr>
            <a:fld id="{00000000-1234-1234-1234-123412341234}" type="slidenum">
              <a:rPr b="0" i="0" lang="es-MX" sz="1000" u="none" cap="none" strike="noStrike">
                <a:solidFill>
                  <a:schemeClr val="lt1"/>
                </a:solidFill>
                <a:latin typeface="Prompt ExtraLight"/>
                <a:ea typeface="Prompt ExtraLight"/>
                <a:cs typeface="Prompt ExtraLight"/>
                <a:sym typeface="Prompt ExtraLight"/>
              </a:rPr>
              <a:t>‹#›</a:t>
            </a:fld>
            <a:endParaRPr b="0" i="0" sz="1000" u="none" cap="none" strike="noStrike">
              <a:solidFill>
                <a:schemeClr val="lt1"/>
              </a:solidFill>
              <a:latin typeface="Prompt ExtraLight"/>
              <a:ea typeface="Prompt ExtraLight"/>
              <a:cs typeface="Prompt ExtraLight"/>
              <a:sym typeface="Prompt ExtraLight"/>
            </a:endParaRPr>
          </a:p>
        </p:txBody>
      </p:sp>
      <p:sp>
        <p:nvSpPr>
          <p:cNvPr id="1018" name="Google Shape;1018;p79"/>
          <p:cNvSpPr txBox="1"/>
          <p:nvPr>
            <p:ph type="title"/>
          </p:nvPr>
        </p:nvSpPr>
        <p:spPr>
          <a:xfrm>
            <a:off x="0" y="2514600"/>
            <a:ext cx="9144000" cy="121045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593470"/>
              </a:buClr>
              <a:buSzPts val="2800"/>
              <a:buFont typeface="Arial"/>
              <a:buNone/>
            </a:pPr>
            <a:r>
              <a:rPr lang="es-MX">
                <a:solidFill>
                  <a:srgbClr val="593470"/>
                </a:solidFill>
              </a:rPr>
              <a:t>10. Discusión y en su caso Aprobación de la Propuesta de Incremento de Sueldo Base de los Servidores Públicos del IPEJAL </a:t>
            </a:r>
            <a:endParaRPr/>
          </a:p>
        </p:txBody>
      </p:sp>
      <p:sp>
        <p:nvSpPr>
          <p:cNvPr id="1019" name="Google Shape;1019;p7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1020" name="Google Shape;1020;p79"/>
          <p:cNvSpPr/>
          <p:nvPr/>
        </p:nvSpPr>
        <p:spPr>
          <a:xfrm>
            <a:off x="724064" y="5627756"/>
            <a:ext cx="8353261" cy="861774"/>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726772"/>
              </a:buClr>
              <a:buSzPts val="1000"/>
              <a:buFont typeface="Prompt ExtraLight"/>
              <a:buChar char="•"/>
            </a:pPr>
            <a:r>
              <a:rPr b="0" i="0" lang="es-MX" sz="1000" u="none" cap="none" strike="noStrike">
                <a:solidFill>
                  <a:srgbClr val="726772"/>
                </a:solidFill>
                <a:latin typeface="Prompt ExtraLight"/>
                <a:ea typeface="Prompt ExtraLight"/>
                <a:cs typeface="Prompt ExtraLight"/>
                <a:sym typeface="Prompt ExtraLight"/>
              </a:rPr>
              <a:t>En desahogo del punto número nueve del orden del día, relativo a la presentación de la Propuesta del Incremento de Sueldo Base de los Servidores Públicos del IPEJAL, el Director General del Instituto de Pensiones del Estado de Jalisco, Héctor Pizano Ramos, con fundamento en lo establecido en el artículo 154 fracción XIV de la Ley del Instituto de Pensiones del Estado de Jalisco, presenta la Propuesta del Incremento de Sueldo Base de los Servidores Públicos del IPEJAL, conforme al siguiente resumen:</a:t>
            </a:r>
            <a:endParaRPr/>
          </a:p>
        </p:txBody>
      </p:sp>
      <p:sp>
        <p:nvSpPr>
          <p:cNvPr id="1021" name="Google Shape;1021;p79"/>
          <p:cNvSpPr txBox="1"/>
          <p:nvPr/>
        </p:nvSpPr>
        <p:spPr>
          <a:xfrm>
            <a:off x="2257864" y="3725053"/>
            <a:ext cx="462827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2400">
                <a:solidFill>
                  <a:srgbClr val="7F7F7F"/>
                </a:solidFill>
                <a:latin typeface="Arial"/>
                <a:ea typeface="Arial"/>
                <a:cs typeface="Arial"/>
                <a:sym typeface="Arial"/>
              </a:rPr>
              <a:t>2022.</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259" name="Google Shape;259;p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260" name="Google Shape;260;p8"/>
          <p:cNvSpPr txBox="1"/>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Arial"/>
              <a:buNone/>
            </a:pPr>
            <a:r>
              <a:rPr b="1" lang="es-MX" sz="2200">
                <a:solidFill>
                  <a:schemeClr val="lt1"/>
                </a:solidFill>
                <a:latin typeface="Arial"/>
                <a:ea typeface="Arial"/>
                <a:cs typeface="Arial"/>
                <a:sym typeface="Arial"/>
              </a:rPr>
              <a:t>Distribución de Afiliados y Pensionados</a:t>
            </a:r>
            <a:endParaRPr b="1" sz="2200">
              <a:solidFill>
                <a:schemeClr val="lt1"/>
              </a:solidFill>
              <a:latin typeface="Arial"/>
              <a:ea typeface="Arial"/>
              <a:cs typeface="Arial"/>
              <a:sym typeface="Arial"/>
            </a:endParaRPr>
          </a:p>
        </p:txBody>
      </p:sp>
      <p:pic>
        <p:nvPicPr>
          <p:cNvPr id="261" name="Google Shape;261;p8"/>
          <p:cNvPicPr preferRelativeResize="0"/>
          <p:nvPr/>
        </p:nvPicPr>
        <p:blipFill rotWithShape="1">
          <a:blip r:embed="rId3">
            <a:alphaModFix/>
          </a:blip>
          <a:srcRect b="0" l="0" r="0" t="0"/>
          <a:stretch/>
        </p:blipFill>
        <p:spPr>
          <a:xfrm>
            <a:off x="108511" y="891535"/>
            <a:ext cx="8926977" cy="5074929"/>
          </a:xfrm>
          <a:prstGeom prst="rect">
            <a:avLst/>
          </a:prstGeom>
          <a:noFill/>
          <a:ln>
            <a:noFill/>
          </a:ln>
        </p:spPr>
      </p:pic>
      <p:sp>
        <p:nvSpPr>
          <p:cNvPr id="262" name="Google Shape;262;p8"/>
          <p:cNvSpPr txBox="1"/>
          <p:nvPr/>
        </p:nvSpPr>
        <p:spPr>
          <a:xfrm>
            <a:off x="108511" y="614536"/>
            <a:ext cx="46053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200">
                <a:solidFill>
                  <a:srgbClr val="7030A0"/>
                </a:solidFill>
                <a:latin typeface="Prompt ExtraLight"/>
                <a:ea typeface="Prompt ExtraLight"/>
                <a:cs typeface="Prompt ExtraLight"/>
                <a:sym typeface="Prompt ExtraLight"/>
              </a:rPr>
              <a:t>EDAD Y TIPO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8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027" name="Google Shape;1027;p80"/>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Incremento Servidores Públicos de IPEJAL</a:t>
            </a:r>
            <a:endParaRPr/>
          </a:p>
        </p:txBody>
      </p:sp>
      <p:sp>
        <p:nvSpPr>
          <p:cNvPr id="1028" name="Google Shape;1028;p8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029" name="Google Shape;1029;p80"/>
          <p:cNvSpPr txBox="1"/>
          <p:nvPr/>
        </p:nvSpPr>
        <p:spPr>
          <a:xfrm>
            <a:off x="263071" y="1136541"/>
            <a:ext cx="8533059" cy="1361912"/>
          </a:xfrm>
          <a:prstGeom prst="rect">
            <a:avLst/>
          </a:prstGeom>
          <a:noFill/>
          <a:ln>
            <a:noFill/>
          </a:ln>
        </p:spPr>
        <p:txBody>
          <a:bodyPr anchorCtr="0" anchor="t" bIns="45700" lIns="91425" spcFirstLastPara="1" rIns="91425" wrap="square" tIns="45700">
            <a:noAutofit/>
          </a:bodyPr>
          <a:lstStyle/>
          <a:p>
            <a:pPr indent="-228594" lvl="0" marL="228594" marR="0" rtl="0" algn="just">
              <a:lnSpc>
                <a:spcPct val="100000"/>
              </a:lnSpc>
              <a:spcBef>
                <a:spcPts val="0"/>
              </a:spcBef>
              <a:spcAft>
                <a:spcPts val="0"/>
              </a:spcAft>
              <a:buClr>
                <a:srgbClr val="593470"/>
              </a:buClr>
              <a:buSzPts val="1600"/>
              <a:buFont typeface="Noto Sans Symbols"/>
              <a:buChar char="▪"/>
            </a:pPr>
            <a:r>
              <a:rPr lang="es-MX" sz="1600">
                <a:solidFill>
                  <a:schemeClr val="dk1"/>
                </a:solidFill>
                <a:latin typeface="Arial"/>
                <a:ea typeface="Arial"/>
                <a:cs typeface="Arial"/>
                <a:sym typeface="Arial"/>
              </a:rPr>
              <a:t>En el año 2020 el incremento generalizado fue del </a:t>
            </a:r>
            <a:r>
              <a:rPr b="1" lang="es-MX" sz="1600">
                <a:solidFill>
                  <a:srgbClr val="7030A0"/>
                </a:solidFill>
                <a:latin typeface="Arial"/>
                <a:ea typeface="Arial"/>
                <a:cs typeface="Arial"/>
                <a:sym typeface="Arial"/>
              </a:rPr>
              <a:t>2.4%</a:t>
            </a:r>
            <a:r>
              <a:rPr lang="es-MX" sz="1600">
                <a:solidFill>
                  <a:schemeClr val="dk1"/>
                </a:solidFill>
                <a:latin typeface="Arial"/>
                <a:ea typeface="Arial"/>
                <a:cs typeface="Arial"/>
                <a:sym typeface="Arial"/>
              </a:rPr>
              <a:t> a los servidores públicos del Instituto llegando hasta el </a:t>
            </a:r>
            <a:r>
              <a:rPr b="1" lang="es-MX" sz="1600">
                <a:solidFill>
                  <a:srgbClr val="7030A0"/>
                </a:solidFill>
                <a:latin typeface="Arial"/>
                <a:ea typeface="Arial"/>
                <a:cs typeface="Arial"/>
                <a:sym typeface="Arial"/>
              </a:rPr>
              <a:t>Nivel 17 </a:t>
            </a:r>
            <a:r>
              <a:rPr lang="es-MX" sz="1600">
                <a:solidFill>
                  <a:schemeClr val="dk1"/>
                </a:solidFill>
                <a:latin typeface="Arial"/>
                <a:ea typeface="Arial"/>
                <a:cs typeface="Arial"/>
                <a:sym typeface="Arial"/>
              </a:rPr>
              <a:t>del tabulador, adicionalmente se incrementó </a:t>
            </a:r>
            <a:r>
              <a:rPr b="1" lang="es-MX" sz="1600">
                <a:solidFill>
                  <a:srgbClr val="7030A0"/>
                </a:solidFill>
                <a:latin typeface="Arial"/>
                <a:ea typeface="Arial"/>
                <a:cs typeface="Arial"/>
                <a:sym typeface="Arial"/>
              </a:rPr>
              <a:t>$200.00</a:t>
            </a:r>
            <a:r>
              <a:rPr lang="es-MX" sz="1600">
                <a:solidFill>
                  <a:schemeClr val="dk1"/>
                </a:solidFill>
                <a:latin typeface="Arial"/>
                <a:ea typeface="Arial"/>
                <a:cs typeface="Arial"/>
                <a:sym typeface="Arial"/>
              </a:rPr>
              <a:t> en ayuda de transporte, beneficio que se otorgó a </a:t>
            </a:r>
            <a:r>
              <a:rPr b="1" lang="es-MX" sz="1600">
                <a:solidFill>
                  <a:srgbClr val="7030A0"/>
                </a:solidFill>
                <a:latin typeface="Arial"/>
                <a:ea typeface="Arial"/>
                <a:cs typeface="Arial"/>
                <a:sym typeface="Arial"/>
              </a:rPr>
              <a:t>553</a:t>
            </a:r>
            <a:r>
              <a:rPr lang="es-MX" sz="1600">
                <a:solidFill>
                  <a:schemeClr val="dk1"/>
                </a:solidFill>
                <a:latin typeface="Arial"/>
                <a:ea typeface="Arial"/>
                <a:cs typeface="Arial"/>
                <a:sym typeface="Arial"/>
              </a:rPr>
              <a:t> Servidores Públicos.</a:t>
            </a:r>
            <a:endParaRPr/>
          </a:p>
          <a:p>
            <a:pPr indent="-126993" lvl="0" marL="228594" marR="0" rtl="0" algn="just">
              <a:lnSpc>
                <a:spcPct val="100000"/>
              </a:lnSpc>
              <a:spcBef>
                <a:spcPts val="1000"/>
              </a:spcBef>
              <a:spcAft>
                <a:spcPts val="0"/>
              </a:spcAft>
              <a:buClr>
                <a:srgbClr val="593470"/>
              </a:buClr>
              <a:buSzPts val="1600"/>
              <a:buFont typeface="Noto Sans Symbols"/>
              <a:buNone/>
            </a:pPr>
            <a:r>
              <a:t/>
            </a:r>
            <a:endParaRPr sz="1600">
              <a:solidFill>
                <a:schemeClr val="dk1"/>
              </a:solidFill>
              <a:latin typeface="Arial"/>
              <a:ea typeface="Arial"/>
              <a:cs typeface="Arial"/>
              <a:sym typeface="Arial"/>
            </a:endParaRPr>
          </a:p>
          <a:p>
            <a:pPr indent="-228594" lvl="0" marL="228594" marR="0" rtl="0" algn="just">
              <a:lnSpc>
                <a:spcPct val="100000"/>
              </a:lnSpc>
              <a:spcBef>
                <a:spcPts val="1000"/>
              </a:spcBef>
              <a:spcAft>
                <a:spcPts val="0"/>
              </a:spcAft>
              <a:buClr>
                <a:srgbClr val="593470"/>
              </a:buClr>
              <a:buSzPts val="1600"/>
              <a:buFont typeface="Noto Sans Symbols"/>
              <a:buChar char="▪"/>
            </a:pPr>
            <a:r>
              <a:rPr lang="es-MX" sz="1600">
                <a:solidFill>
                  <a:schemeClr val="dk1"/>
                </a:solidFill>
                <a:latin typeface="Arial"/>
                <a:ea typeface="Arial"/>
                <a:cs typeface="Arial"/>
                <a:sym typeface="Arial"/>
              </a:rPr>
              <a:t>Para el ejercicio 2021 el incremento salarial fue otorgado sobre </a:t>
            </a:r>
            <a:r>
              <a:rPr b="1" lang="es-MX" sz="1600">
                <a:solidFill>
                  <a:srgbClr val="7030A0"/>
                </a:solidFill>
                <a:latin typeface="Arial"/>
                <a:ea typeface="Arial"/>
                <a:cs typeface="Arial"/>
                <a:sym typeface="Arial"/>
              </a:rPr>
              <a:t>sueldo base  para personal de Base y transitorios hasta el nivel 18</a:t>
            </a:r>
            <a:r>
              <a:rPr b="1" lang="es-MX" sz="1600">
                <a:solidFill>
                  <a:srgbClr val="68509D"/>
                </a:solidFill>
                <a:latin typeface="Arial"/>
                <a:ea typeface="Arial"/>
                <a:cs typeface="Arial"/>
                <a:sym typeface="Arial"/>
              </a:rPr>
              <a:t> </a:t>
            </a:r>
            <a:r>
              <a:rPr lang="es-MX" sz="1600">
                <a:solidFill>
                  <a:schemeClr val="dk1"/>
                </a:solidFill>
                <a:latin typeface="Arial"/>
                <a:ea typeface="Arial"/>
                <a:cs typeface="Arial"/>
                <a:sym typeface="Arial"/>
              </a:rPr>
              <a:t>de la plantilla de personal, con lo cual se beneficiaron a </a:t>
            </a:r>
            <a:r>
              <a:rPr b="1" lang="es-MX" sz="1600">
                <a:solidFill>
                  <a:srgbClr val="7030A0"/>
                </a:solidFill>
                <a:latin typeface="Arial"/>
                <a:ea typeface="Arial"/>
                <a:cs typeface="Arial"/>
                <a:sym typeface="Arial"/>
              </a:rPr>
              <a:t>797</a:t>
            </a:r>
            <a:r>
              <a:rPr b="1" lang="es-MX" sz="1600">
                <a:solidFill>
                  <a:srgbClr val="68509D"/>
                </a:solidFill>
                <a:latin typeface="Arial"/>
                <a:ea typeface="Arial"/>
                <a:cs typeface="Arial"/>
                <a:sym typeface="Arial"/>
              </a:rPr>
              <a:t> </a:t>
            </a:r>
            <a:r>
              <a:rPr lang="es-MX" sz="1600">
                <a:solidFill>
                  <a:schemeClr val="dk1"/>
                </a:solidFill>
                <a:latin typeface="Arial"/>
                <a:ea typeface="Arial"/>
                <a:cs typeface="Arial"/>
                <a:sym typeface="Arial"/>
              </a:rPr>
              <a:t>Servidores Públicos del Instituto de Pensiones del Estado de Jalisco, lo que representó un </a:t>
            </a:r>
            <a:r>
              <a:rPr b="1" lang="es-MX" sz="1600">
                <a:solidFill>
                  <a:srgbClr val="7030A0"/>
                </a:solidFill>
                <a:latin typeface="Arial"/>
                <a:ea typeface="Arial"/>
                <a:cs typeface="Arial"/>
                <a:sym typeface="Arial"/>
              </a:rPr>
              <a:t>93.4%</a:t>
            </a:r>
            <a:r>
              <a:rPr lang="es-MX" sz="1600">
                <a:solidFill>
                  <a:schemeClr val="dk1"/>
                </a:solidFill>
                <a:latin typeface="Arial"/>
                <a:ea typeface="Arial"/>
                <a:cs typeface="Arial"/>
                <a:sym typeface="Arial"/>
              </a:rPr>
              <a:t> del total de los servidores. </a:t>
            </a:r>
            <a:endParaRPr/>
          </a:p>
          <a:p>
            <a:pPr indent="-126993" lvl="0" marL="228594" marR="0" rtl="0" algn="just">
              <a:lnSpc>
                <a:spcPct val="100000"/>
              </a:lnSpc>
              <a:spcBef>
                <a:spcPts val="1000"/>
              </a:spcBef>
              <a:spcAft>
                <a:spcPts val="0"/>
              </a:spcAft>
              <a:buClr>
                <a:srgbClr val="593470"/>
              </a:buClr>
              <a:buSzPts val="1600"/>
              <a:buFont typeface="Noto Sans Symbols"/>
              <a:buNone/>
            </a:pPr>
            <a:r>
              <a:t/>
            </a:r>
            <a:endParaRPr sz="1600">
              <a:solidFill>
                <a:schemeClr val="dk1"/>
              </a:solidFill>
              <a:latin typeface="Arial"/>
              <a:ea typeface="Arial"/>
              <a:cs typeface="Arial"/>
              <a:sym typeface="Arial"/>
            </a:endParaRPr>
          </a:p>
          <a:p>
            <a:pPr indent="-126993" lvl="0" marL="228594" marR="0" rtl="0" algn="just">
              <a:lnSpc>
                <a:spcPct val="100000"/>
              </a:lnSpc>
              <a:spcBef>
                <a:spcPts val="1000"/>
              </a:spcBef>
              <a:spcAft>
                <a:spcPts val="0"/>
              </a:spcAft>
              <a:buClr>
                <a:srgbClr val="593470"/>
              </a:buClr>
              <a:buSzPts val="1600"/>
              <a:buFont typeface="Noto Sans Symbols"/>
              <a:buNone/>
            </a:pPr>
            <a:r>
              <a:t/>
            </a:r>
            <a:endParaRPr sz="1600">
              <a:solidFill>
                <a:schemeClr val="dk1"/>
              </a:solidFill>
              <a:latin typeface="Arial"/>
              <a:ea typeface="Arial"/>
              <a:cs typeface="Arial"/>
              <a:sym typeface="Arial"/>
            </a:endParaRPr>
          </a:p>
        </p:txBody>
      </p:sp>
      <p:sp>
        <p:nvSpPr>
          <p:cNvPr id="1030" name="Google Shape;1030;p80"/>
          <p:cNvSpPr txBox="1"/>
          <p:nvPr/>
        </p:nvSpPr>
        <p:spPr>
          <a:xfrm>
            <a:off x="0" y="599290"/>
            <a:ext cx="6747329" cy="54419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7030A0"/>
              </a:buClr>
              <a:buSzPts val="1800"/>
              <a:buFont typeface="Arial"/>
              <a:buNone/>
            </a:pPr>
            <a:r>
              <a:rPr b="1" lang="es-MX" sz="1800">
                <a:solidFill>
                  <a:srgbClr val="7030A0"/>
                </a:solidFill>
                <a:latin typeface="Arial"/>
                <a:ea typeface="Arial"/>
                <a:cs typeface="Arial"/>
                <a:sym typeface="Arial"/>
              </a:rPr>
              <a:t>Antecedente</a:t>
            </a:r>
            <a:endParaRPr b="1" sz="1800">
              <a:solidFill>
                <a:srgbClr val="7030A0"/>
              </a:solidFill>
              <a:latin typeface="Arial"/>
              <a:ea typeface="Arial"/>
              <a:cs typeface="Arial"/>
              <a:sym typeface="Arial"/>
            </a:endParaRPr>
          </a:p>
        </p:txBody>
      </p:sp>
      <p:graphicFrame>
        <p:nvGraphicFramePr>
          <p:cNvPr id="1031" name="Google Shape;1031;p80"/>
          <p:cNvGraphicFramePr/>
          <p:nvPr/>
        </p:nvGraphicFramePr>
        <p:xfrm>
          <a:off x="2114447" y="3429000"/>
          <a:ext cx="4830306" cy="2679158"/>
        </p:xfrm>
        <a:graphic>
          <a:graphicData uri="http://schemas.openxmlformats.org/drawingml/2006/chart">
            <c:chart r:id="rId3"/>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037" name="Google Shape;1037;p81"/>
          <p:cNvSpPr txBox="1"/>
          <p:nvPr>
            <p:ph type="title"/>
          </p:nvPr>
        </p:nvSpPr>
        <p:spPr>
          <a:xfrm>
            <a:off x="1855541" y="0"/>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Incremento Servidores Públicos de IPEJAL</a:t>
            </a:r>
            <a:endParaRPr/>
          </a:p>
        </p:txBody>
      </p:sp>
      <p:sp>
        <p:nvSpPr>
          <p:cNvPr id="1038" name="Google Shape;1038;p8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039" name="Google Shape;1039;p81"/>
          <p:cNvSpPr txBox="1"/>
          <p:nvPr/>
        </p:nvSpPr>
        <p:spPr>
          <a:xfrm>
            <a:off x="144116" y="1392782"/>
            <a:ext cx="8855765" cy="1172428"/>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rgbClr val="593470"/>
              </a:buClr>
              <a:buSzPts val="1600"/>
              <a:buFont typeface="Noto Sans Symbols"/>
              <a:buNone/>
            </a:pPr>
            <a:r>
              <a:rPr lang="es-MX" sz="1600">
                <a:solidFill>
                  <a:schemeClr val="dk1"/>
                </a:solidFill>
                <a:latin typeface="Prompt ExtraLight"/>
                <a:ea typeface="Prompt ExtraLight"/>
                <a:cs typeface="Prompt ExtraLight"/>
                <a:sym typeface="Prompt ExtraLight"/>
              </a:rPr>
              <a:t>Para el ejercicio 2022 se presenta la propuesta para el Consejo Directivo que contempla un incremento generalizado de </a:t>
            </a:r>
            <a:r>
              <a:rPr b="1" lang="es-MX" sz="1600">
                <a:solidFill>
                  <a:schemeClr val="dk1"/>
                </a:solidFill>
                <a:latin typeface="Prompt ExtraLight"/>
                <a:ea typeface="Prompt ExtraLight"/>
                <a:cs typeface="Prompt ExtraLight"/>
                <a:sym typeface="Prompt ExtraLight"/>
              </a:rPr>
              <a:t>$600.00 </a:t>
            </a:r>
            <a:r>
              <a:rPr lang="es-MX" sz="1600">
                <a:solidFill>
                  <a:schemeClr val="dk1"/>
                </a:solidFill>
                <a:latin typeface="Prompt ExtraLight"/>
                <a:ea typeface="Prompt ExtraLight"/>
                <a:cs typeface="Prompt ExtraLight"/>
                <a:sym typeface="Prompt ExtraLight"/>
              </a:rPr>
              <a:t>para todos los servidores públicos de hasta un nivel salarial de </a:t>
            </a:r>
            <a:r>
              <a:rPr b="1" lang="es-MX" sz="1600">
                <a:solidFill>
                  <a:schemeClr val="dk1"/>
                </a:solidFill>
                <a:latin typeface="Prompt ExtraLight"/>
                <a:ea typeface="Prompt ExtraLight"/>
                <a:cs typeface="Prompt ExtraLight"/>
                <a:sym typeface="Prompt ExtraLight"/>
              </a:rPr>
              <a:t>$30,414.00 </a:t>
            </a:r>
            <a:r>
              <a:rPr lang="es-MX" sz="1600">
                <a:solidFill>
                  <a:schemeClr val="dk1"/>
                </a:solidFill>
                <a:latin typeface="Prompt ExtraLight"/>
                <a:ea typeface="Prompt ExtraLight"/>
                <a:cs typeface="Prompt ExtraLight"/>
                <a:sym typeface="Prompt ExtraLight"/>
              </a:rPr>
              <a:t>que representa hasta un </a:t>
            </a:r>
            <a:r>
              <a:rPr b="1" lang="es-MX" sz="1600">
                <a:solidFill>
                  <a:schemeClr val="dk1"/>
                </a:solidFill>
                <a:latin typeface="Prompt ExtraLight"/>
                <a:ea typeface="Prompt ExtraLight"/>
                <a:cs typeface="Prompt ExtraLight"/>
                <a:sym typeface="Prompt ExtraLight"/>
              </a:rPr>
              <a:t>Nivel 18 </a:t>
            </a:r>
            <a:r>
              <a:rPr lang="es-MX" sz="1600">
                <a:solidFill>
                  <a:schemeClr val="dk1"/>
                </a:solidFill>
                <a:latin typeface="Prompt ExtraLight"/>
                <a:ea typeface="Prompt ExtraLight"/>
                <a:cs typeface="Prompt ExtraLight"/>
                <a:sym typeface="Prompt ExtraLight"/>
              </a:rPr>
              <a:t>de la plantilla del Instituto con lo cual se benefician un total de </a:t>
            </a:r>
            <a:r>
              <a:rPr b="1" lang="es-MX" sz="1600">
                <a:solidFill>
                  <a:schemeClr val="dk1"/>
                </a:solidFill>
                <a:latin typeface="Prompt ExtraLight"/>
                <a:ea typeface="Prompt ExtraLight"/>
                <a:cs typeface="Prompt ExtraLight"/>
                <a:sym typeface="Prompt ExtraLight"/>
              </a:rPr>
              <a:t>798</a:t>
            </a:r>
            <a:r>
              <a:rPr lang="es-MX" sz="1600">
                <a:solidFill>
                  <a:schemeClr val="dk1"/>
                </a:solidFill>
                <a:latin typeface="Prompt ExtraLight"/>
                <a:ea typeface="Prompt ExtraLight"/>
                <a:cs typeface="Prompt ExtraLight"/>
                <a:sym typeface="Prompt ExtraLight"/>
              </a:rPr>
              <a:t> servidores Públicos.</a:t>
            </a:r>
            <a:endParaRPr/>
          </a:p>
          <a:p>
            <a:pPr indent="-126993" lvl="0" marL="228594" marR="0" rtl="0" algn="just">
              <a:lnSpc>
                <a:spcPct val="90000"/>
              </a:lnSpc>
              <a:spcBef>
                <a:spcPts val="1000"/>
              </a:spcBef>
              <a:spcAft>
                <a:spcPts val="0"/>
              </a:spcAft>
              <a:buClr>
                <a:srgbClr val="593470"/>
              </a:buClr>
              <a:buSzPts val="1600"/>
              <a:buFont typeface="Noto Sans Symbols"/>
              <a:buNone/>
            </a:pPr>
            <a:r>
              <a:t/>
            </a:r>
            <a:endParaRPr sz="1600">
              <a:solidFill>
                <a:schemeClr val="dk1"/>
              </a:solidFill>
              <a:latin typeface="Prompt ExtraLight"/>
              <a:ea typeface="Prompt ExtraLight"/>
              <a:cs typeface="Prompt ExtraLight"/>
              <a:sym typeface="Prompt ExtraLight"/>
            </a:endParaRPr>
          </a:p>
          <a:p>
            <a:pPr indent="-126993" lvl="0" marL="228594" marR="0" rtl="0" algn="just">
              <a:lnSpc>
                <a:spcPct val="90000"/>
              </a:lnSpc>
              <a:spcBef>
                <a:spcPts val="1000"/>
              </a:spcBef>
              <a:spcAft>
                <a:spcPts val="0"/>
              </a:spcAft>
              <a:buClr>
                <a:srgbClr val="593470"/>
              </a:buClr>
              <a:buSzPts val="1600"/>
              <a:buFont typeface="Noto Sans Symbols"/>
              <a:buNone/>
            </a:pPr>
            <a:r>
              <a:t/>
            </a:r>
            <a:endParaRPr sz="1600">
              <a:solidFill>
                <a:schemeClr val="dk1"/>
              </a:solidFill>
              <a:latin typeface="Prompt ExtraLight"/>
              <a:ea typeface="Prompt ExtraLight"/>
              <a:cs typeface="Prompt ExtraLight"/>
              <a:sym typeface="Prompt ExtraLight"/>
            </a:endParaRPr>
          </a:p>
        </p:txBody>
      </p:sp>
      <p:sp>
        <p:nvSpPr>
          <p:cNvPr id="1040" name="Google Shape;1040;p81"/>
          <p:cNvSpPr txBox="1"/>
          <p:nvPr/>
        </p:nvSpPr>
        <p:spPr>
          <a:xfrm>
            <a:off x="144116" y="819240"/>
            <a:ext cx="7407729" cy="3568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7030A0"/>
              </a:buClr>
              <a:buSzPts val="1800"/>
              <a:buFont typeface="Arial"/>
              <a:buNone/>
            </a:pPr>
            <a:r>
              <a:rPr b="1" lang="es-MX" sz="1800">
                <a:solidFill>
                  <a:srgbClr val="7030A0"/>
                </a:solidFill>
                <a:latin typeface="Arial"/>
                <a:ea typeface="Arial"/>
                <a:cs typeface="Arial"/>
                <a:sym typeface="Arial"/>
              </a:rPr>
              <a:t>Propuesta de incremento de Sueldo Base </a:t>
            </a:r>
            <a:endParaRPr/>
          </a:p>
        </p:txBody>
      </p:sp>
      <p:graphicFrame>
        <p:nvGraphicFramePr>
          <p:cNvPr id="1041" name="Google Shape;1041;p81"/>
          <p:cNvGraphicFramePr/>
          <p:nvPr/>
        </p:nvGraphicFramePr>
        <p:xfrm>
          <a:off x="295422" y="2625522"/>
          <a:ext cx="3000000" cy="3000000"/>
        </p:xfrm>
        <a:graphic>
          <a:graphicData uri="http://schemas.openxmlformats.org/drawingml/2006/table">
            <a:tbl>
              <a:tblPr bandRow="1" firstRow="1">
                <a:noFill/>
                <a:tableStyleId>{B40487F3-3DEE-47F7-B919-CE4D2B97818A}</a:tableStyleId>
              </a:tblPr>
              <a:tblGrid>
                <a:gridCol w="1253075"/>
                <a:gridCol w="1365925"/>
                <a:gridCol w="1525300"/>
                <a:gridCol w="1815425"/>
                <a:gridCol w="1277600"/>
                <a:gridCol w="1320475"/>
              </a:tblGrid>
              <a:tr h="683925">
                <a:tc>
                  <a:txBody>
                    <a:bodyPr/>
                    <a:lstStyle/>
                    <a:p>
                      <a:pPr indent="0" lvl="0" marL="0" marR="0" rtl="0" algn="ctr">
                        <a:spcBef>
                          <a:spcPts val="0"/>
                        </a:spcBef>
                        <a:spcAft>
                          <a:spcPts val="0"/>
                        </a:spcAft>
                        <a:buNone/>
                      </a:pPr>
                      <a:r>
                        <a:rPr lang="es-MX" sz="1600" u="none" cap="none" strike="noStrike"/>
                        <a:t>NIVEL SALARIAL</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PROPUESTA</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COSTO ANUAL</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BENEFICIADOS</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PERSONAL DE BASE</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PERSONAL TR</a:t>
                      </a:r>
                      <a:endParaRPr sz="1600" u="none" cap="none" strike="noStrike">
                        <a:latin typeface="Arial"/>
                        <a:ea typeface="Arial"/>
                        <a:cs typeface="Arial"/>
                        <a:sym typeface="Arial"/>
                      </a:endParaRPr>
                    </a:p>
                  </a:txBody>
                  <a:tcPr marT="45725" marB="45725" marR="91450" marL="91450"/>
                </a:tc>
              </a:tr>
              <a:tr h="488500">
                <a:tc>
                  <a:txBody>
                    <a:bodyPr/>
                    <a:lstStyle/>
                    <a:p>
                      <a:pPr indent="0" lvl="0" marL="0" marR="0" rtl="0" algn="ctr">
                        <a:lnSpc>
                          <a:spcPct val="100000"/>
                        </a:lnSpc>
                        <a:spcBef>
                          <a:spcPts val="0"/>
                        </a:spcBef>
                        <a:spcAft>
                          <a:spcPts val="0"/>
                        </a:spcAft>
                        <a:buClr>
                          <a:schemeClr val="dk1"/>
                        </a:buClr>
                        <a:buSzPts val="1600"/>
                        <a:buFont typeface="Prompt ExtraLight"/>
                        <a:buNone/>
                      </a:pPr>
                      <a:r>
                        <a:rPr lang="es-MX" sz="1600" u="none" cap="none" strike="noStrike"/>
                        <a:t>$30,414.00</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600</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$ 8,110,474.10 </a:t>
                      </a:r>
                      <a:endParaRPr/>
                    </a:p>
                  </a:txBody>
                  <a:tcPr marT="45725" marB="45725" marR="91450" marL="91450"/>
                </a:tc>
                <a:tc>
                  <a:txBody>
                    <a:bodyPr/>
                    <a:lstStyle/>
                    <a:p>
                      <a:pPr indent="0" lvl="0" marL="0" marR="0" rtl="0" algn="ctr">
                        <a:spcBef>
                          <a:spcPts val="0"/>
                        </a:spcBef>
                        <a:spcAft>
                          <a:spcPts val="0"/>
                        </a:spcAft>
                        <a:buNone/>
                      </a:pPr>
                      <a:r>
                        <a:rPr lang="es-MX" sz="1600" u="none" cap="none" strike="noStrike"/>
                        <a:t>798</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581</a:t>
                      </a:r>
                      <a:endParaRPr sz="1600" u="none" cap="none" strike="noStrike">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rPr lang="es-MX" sz="1600" u="none" cap="none" strike="noStrike"/>
                        <a:t>217</a:t>
                      </a:r>
                      <a:endParaRPr sz="1600" u="none" cap="none" strike="noStrike">
                        <a:latin typeface="Arial"/>
                        <a:ea typeface="Arial"/>
                        <a:cs typeface="Arial"/>
                        <a:sym typeface="Arial"/>
                      </a:endParaRPr>
                    </a:p>
                  </a:txBody>
                  <a:tcPr marT="45725" marB="45725" marR="91450" marL="91450"/>
                </a:tc>
              </a:tr>
            </a:tbl>
          </a:graphicData>
        </a:graphic>
      </p:graphicFrame>
      <p:pic>
        <p:nvPicPr>
          <p:cNvPr descr="Un letrero de color negro&#10;&#10;Descripción generada automáticamente con confianza baja" id="1042" name="Google Shape;1042;p81">
            <a:hlinkClick r:id="rId3"/>
          </p:cNvPr>
          <p:cNvPicPr preferRelativeResize="0"/>
          <p:nvPr/>
        </p:nvPicPr>
        <p:blipFill rotWithShape="1">
          <a:blip r:embed="rId4">
            <a:alphaModFix/>
          </a:blip>
          <a:srcRect b="0" l="0" r="0" t="0"/>
          <a:stretch/>
        </p:blipFill>
        <p:spPr>
          <a:xfrm>
            <a:off x="8277570" y="460002"/>
            <a:ext cx="722311" cy="722311"/>
          </a:xfrm>
          <a:prstGeom prst="rect">
            <a:avLst/>
          </a:prstGeom>
          <a:noFill/>
          <a:ln>
            <a:noFill/>
          </a:ln>
        </p:spPr>
      </p:pic>
      <p:sp>
        <p:nvSpPr>
          <p:cNvPr id="1043" name="Google Shape;1043;p81"/>
          <p:cNvSpPr txBox="1"/>
          <p:nvPr/>
        </p:nvSpPr>
        <p:spPr>
          <a:xfrm>
            <a:off x="8185308" y="1039460"/>
            <a:ext cx="906833" cy="2154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800">
                <a:solidFill>
                  <a:srgbClr val="393339"/>
                </a:solidFill>
                <a:latin typeface="Prompt ExtraLight"/>
                <a:ea typeface="Prompt ExtraLight"/>
                <a:cs typeface="Prompt ExtraLight"/>
                <a:sym typeface="Prompt ExtraLight"/>
              </a:rPr>
              <a:t>Plantilla</a:t>
            </a:r>
            <a:endParaRPr/>
          </a:p>
        </p:txBody>
      </p:sp>
      <p:sp>
        <p:nvSpPr>
          <p:cNvPr id="1044" name="Google Shape;1044;p81"/>
          <p:cNvSpPr txBox="1"/>
          <p:nvPr/>
        </p:nvSpPr>
        <p:spPr>
          <a:xfrm>
            <a:off x="228523" y="4056170"/>
            <a:ext cx="8686950" cy="181588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Con la propuesta estaríamos otorgando un promedio general del incremento de 3.59%, siendo del 5.69% para los trabajadores que menos ganan y de 1.97% al trabajador que más gana.  </a:t>
            </a:r>
            <a:endParaRPr/>
          </a:p>
          <a:p>
            <a:pPr indent="0" lvl="0" marL="0" marR="0" rtl="0" algn="just">
              <a:spcBef>
                <a:spcPts val="0"/>
              </a:spcBef>
              <a:spcAft>
                <a:spcPts val="0"/>
              </a:spcAft>
              <a:buNone/>
            </a:pPr>
            <a:r>
              <a:t/>
            </a:r>
            <a:endParaRPr sz="16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Para el incremento 2022 se ejercerían $8,110,474.10, cifra por debajo de lo que establece la Ley de Disciplina Financiera que establece que el capítulo 1000 no podrá aumentar más del 3%. </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sp>
        <p:nvSpPr>
          <p:cNvPr id="1049" name="Google Shape;1049;p82"/>
          <p:cNvSpPr txBox="1"/>
          <p:nvPr>
            <p:ph type="ctrTitle"/>
          </p:nvPr>
        </p:nvSpPr>
        <p:spPr>
          <a:xfrm>
            <a:off x="153092" y="2435225"/>
            <a:ext cx="8859643" cy="14700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26772"/>
              </a:buClr>
              <a:buSzPts val="2400"/>
              <a:buFont typeface="Arial"/>
              <a:buNone/>
            </a:pPr>
            <a:r>
              <a:rPr lang="es-MX" sz="2400" u="sng"/>
              <a:t>11. Discusión y en su caso Aprobación de la Solicitud de Incorporación al Instituto de Pensiones del Estado de Jalisco.</a:t>
            </a:r>
            <a:endParaRPr sz="2400">
              <a:solidFill>
                <a:srgbClr val="593470"/>
              </a:solidFill>
            </a:endParaRPr>
          </a:p>
        </p:txBody>
      </p:sp>
      <p:sp>
        <p:nvSpPr>
          <p:cNvPr id="1050" name="Google Shape;1050;p82"/>
          <p:cNvSpPr txBox="1"/>
          <p:nvPr>
            <p:ph idx="11" type="ftr"/>
          </p:nvPr>
        </p:nvSpPr>
        <p:spPr>
          <a:xfrm>
            <a:off x="2868415" y="6492875"/>
            <a:ext cx="3428999"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1051" name="Google Shape;1051;p82"/>
          <p:cNvSpPr txBox="1"/>
          <p:nvPr>
            <p:ph idx="12" type="sldNum"/>
          </p:nvPr>
        </p:nvSpPr>
        <p:spPr>
          <a:xfrm>
            <a:off x="8606275" y="6492875"/>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726772"/>
              </a:buClr>
              <a:buSzPts val="1100"/>
              <a:buFont typeface="Prompt ExtraLight"/>
              <a:buNone/>
            </a:pPr>
            <a:fld id="{00000000-1234-1234-1234-123412341234}" type="slidenum">
              <a:rPr b="0" i="0" lang="es-MX" sz="1100" u="none" cap="none" strike="noStrike">
                <a:solidFill>
                  <a:srgbClr val="726772"/>
                </a:solidFill>
                <a:latin typeface="Prompt ExtraLight"/>
                <a:ea typeface="Prompt ExtraLight"/>
                <a:cs typeface="Prompt ExtraLight"/>
                <a:sym typeface="Prompt ExtraLight"/>
              </a:rPr>
              <a:t>‹#›</a:t>
            </a:fld>
            <a:endParaRPr b="0" i="0" sz="1100" u="none" cap="none" strike="noStrike">
              <a:solidFill>
                <a:srgbClr val="726772"/>
              </a:solidFill>
              <a:latin typeface="Prompt ExtraLight"/>
              <a:ea typeface="Prompt ExtraLight"/>
              <a:cs typeface="Prompt ExtraLight"/>
              <a:sym typeface="Prompt ExtraLight"/>
            </a:endParaRPr>
          </a:p>
        </p:txBody>
      </p:sp>
      <p:sp>
        <p:nvSpPr>
          <p:cNvPr id="1052" name="Google Shape;1052;p82"/>
          <p:cNvSpPr/>
          <p:nvPr/>
        </p:nvSpPr>
        <p:spPr>
          <a:xfrm>
            <a:off x="724064" y="5627756"/>
            <a:ext cx="8105867" cy="861774"/>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726772"/>
              </a:buClr>
              <a:buSzPts val="1000"/>
              <a:buFont typeface="Prompt ExtraLight"/>
              <a:buChar char="•"/>
            </a:pPr>
            <a:r>
              <a:rPr b="0" i="0" lang="es-MX" sz="1000" u="none" cap="none" strike="noStrike">
                <a:solidFill>
                  <a:srgbClr val="726772"/>
                </a:solidFill>
                <a:latin typeface="Prompt ExtraLight"/>
                <a:ea typeface="Prompt ExtraLight"/>
                <a:cs typeface="Prompt ExtraLight"/>
                <a:sym typeface="Prompt ExtraLight"/>
              </a:rPr>
              <a:t>En desahogo del punto número once del orden del día, relativo a la presentación de la Propuesta del Incremento de Sueldo Base de los Servidores Públicos del IPEJAL, el Director General del Instituto de Pensiones del Estado de Jalisco, Héctor Pizano Ramos, con fundamento en lo establecido en el artículo 154 fracción XIV de la Ley del Instituto de Pensiones del Estado de Jalisco, presenta la Propuesta del Incremento de Sueldo Base de los Servidores Públicos del IPEJAL, conforme al siguiente resumen:</a:t>
            </a:r>
            <a:endParaRPr/>
          </a:p>
        </p:txBody>
      </p:sp>
      <p:sp>
        <p:nvSpPr>
          <p:cNvPr id="1053" name="Google Shape;1053;p82"/>
          <p:cNvSpPr txBox="1"/>
          <p:nvPr/>
        </p:nvSpPr>
        <p:spPr>
          <a:xfrm>
            <a:off x="2257864" y="3725053"/>
            <a:ext cx="462827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2400">
                <a:solidFill>
                  <a:srgbClr val="7F7F7F"/>
                </a:solidFill>
                <a:latin typeface="Arial"/>
                <a:ea typeface="Arial"/>
                <a:cs typeface="Arial"/>
                <a:sym typeface="Arial"/>
              </a:rPr>
              <a:t>Ixtlahuacán del Río</a:t>
            </a:r>
            <a:endParaRPr/>
          </a:p>
        </p:txBody>
      </p:sp>
      <p:pic>
        <p:nvPicPr>
          <p:cNvPr descr="Un letrero de color negro&#10;&#10;Descripción generada automáticamente con confianza baja" id="1054" name="Google Shape;1054;p82">
            <a:hlinkClick r:id="rId3"/>
          </p:cNvPr>
          <p:cNvPicPr preferRelativeResize="0"/>
          <p:nvPr/>
        </p:nvPicPr>
        <p:blipFill rotWithShape="1">
          <a:blip r:embed="rId4">
            <a:alphaModFix/>
          </a:blip>
          <a:srcRect b="0" l="0" r="0" t="0"/>
          <a:stretch/>
        </p:blipFill>
        <p:spPr>
          <a:xfrm>
            <a:off x="3631704" y="3998131"/>
            <a:ext cx="722311" cy="722311"/>
          </a:xfrm>
          <a:prstGeom prst="rect">
            <a:avLst/>
          </a:prstGeom>
          <a:noFill/>
          <a:ln>
            <a:noFill/>
          </a:ln>
        </p:spPr>
      </p:pic>
      <p:sp>
        <p:nvSpPr>
          <p:cNvPr id="1055" name="Google Shape;1055;p82"/>
          <p:cNvSpPr txBox="1"/>
          <p:nvPr/>
        </p:nvSpPr>
        <p:spPr>
          <a:xfrm>
            <a:off x="3522713" y="4576675"/>
            <a:ext cx="906833" cy="2154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800">
                <a:solidFill>
                  <a:srgbClr val="393339"/>
                </a:solidFill>
                <a:latin typeface="Prompt ExtraLight"/>
                <a:ea typeface="Prompt ExtraLight"/>
                <a:cs typeface="Prompt ExtraLight"/>
                <a:sym typeface="Prompt ExtraLight"/>
              </a:rPr>
              <a:t>Nómina</a:t>
            </a:r>
            <a:endParaRPr/>
          </a:p>
        </p:txBody>
      </p:sp>
      <p:pic>
        <p:nvPicPr>
          <p:cNvPr descr="Un letrero de color negro&#10;&#10;Descripción generada automáticamente con confianza baja" id="1056" name="Google Shape;1056;p82">
            <a:hlinkClick r:id="rId5"/>
          </p:cNvPr>
          <p:cNvPicPr preferRelativeResize="0"/>
          <p:nvPr/>
        </p:nvPicPr>
        <p:blipFill rotWithShape="1">
          <a:blip r:embed="rId4">
            <a:alphaModFix/>
          </a:blip>
          <a:srcRect b="0" l="0" r="0" t="0"/>
          <a:stretch/>
        </p:blipFill>
        <p:spPr>
          <a:xfrm>
            <a:off x="4210844" y="4009057"/>
            <a:ext cx="722311" cy="722311"/>
          </a:xfrm>
          <a:prstGeom prst="rect">
            <a:avLst/>
          </a:prstGeom>
          <a:noFill/>
          <a:ln>
            <a:noFill/>
          </a:ln>
        </p:spPr>
      </p:pic>
      <p:sp>
        <p:nvSpPr>
          <p:cNvPr id="1057" name="Google Shape;1057;p82"/>
          <p:cNvSpPr txBox="1"/>
          <p:nvPr/>
        </p:nvSpPr>
        <p:spPr>
          <a:xfrm>
            <a:off x="4101134" y="4583545"/>
            <a:ext cx="906833"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800">
                <a:solidFill>
                  <a:srgbClr val="393339"/>
                </a:solidFill>
                <a:latin typeface="Prompt ExtraLight"/>
                <a:ea typeface="Prompt ExtraLight"/>
                <a:cs typeface="Prompt ExtraLight"/>
                <a:sym typeface="Prompt ExtraLight"/>
              </a:rPr>
              <a:t>Oficio de Petición</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1" name="Shape 1061"/>
        <p:cNvGrpSpPr/>
        <p:nvPr/>
      </p:nvGrpSpPr>
      <p:grpSpPr>
        <a:xfrm>
          <a:off x="0" y="0"/>
          <a:ext cx="0" cy="0"/>
          <a:chOff x="0" y="0"/>
          <a:chExt cx="0" cy="0"/>
        </a:xfrm>
      </p:grpSpPr>
      <p:sp>
        <p:nvSpPr>
          <p:cNvPr id="1062" name="Google Shape;1062;p8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063" name="Google Shape;1063;p83"/>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Incorporación Municipio de Ixtlahuacán del Río</a:t>
            </a:r>
            <a:endParaRPr/>
          </a:p>
        </p:txBody>
      </p:sp>
      <p:sp>
        <p:nvSpPr>
          <p:cNvPr id="1064" name="Google Shape;1064;p8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065" name="Google Shape;1065;p83"/>
          <p:cNvSpPr txBox="1"/>
          <p:nvPr/>
        </p:nvSpPr>
        <p:spPr>
          <a:xfrm>
            <a:off x="791580" y="5454844"/>
            <a:ext cx="7560840" cy="10618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s-MX" sz="900">
                <a:solidFill>
                  <a:schemeClr val="dk1"/>
                </a:solidFill>
                <a:latin typeface="Prompt ExtraLight"/>
                <a:ea typeface="Prompt ExtraLight"/>
                <a:cs typeface="Prompt ExtraLight"/>
                <a:sym typeface="Prompt ExtraLight"/>
              </a:rPr>
              <a:t>NOTAS</a:t>
            </a:r>
            <a:r>
              <a:rPr i="1" lang="es-MX" sz="900">
                <a:solidFill>
                  <a:schemeClr val="dk1"/>
                </a:solidFill>
                <a:latin typeface="Prompt ExtraLight"/>
                <a:ea typeface="Prompt ExtraLight"/>
                <a:cs typeface="Prompt ExtraLight"/>
                <a:sym typeface="Prompt ExtraLight"/>
              </a:rPr>
              <a:t>:</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Se considera una esperanza de vida de 75 años.</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AS: Pensión por años de servicio o jubilación</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EA: Pensión por edad avanzada</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INV: Pensión por invalidez</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VO: Pensión por viudez y orfandad</a:t>
            </a:r>
            <a:endParaRPr/>
          </a:p>
          <a:p>
            <a:pPr indent="0" lvl="0" marL="0" marR="0" rtl="0" algn="l">
              <a:spcBef>
                <a:spcPts val="0"/>
              </a:spcBef>
              <a:spcAft>
                <a:spcPts val="0"/>
              </a:spcAft>
              <a:buNone/>
            </a:pPr>
            <a:r>
              <a:rPr i="1" lang="es-MX" sz="900">
                <a:solidFill>
                  <a:schemeClr val="dk1"/>
                </a:solidFill>
                <a:latin typeface="Prompt ExtraLight"/>
                <a:ea typeface="Prompt ExtraLight"/>
                <a:cs typeface="Prompt ExtraLight"/>
                <a:sym typeface="Prompt ExtraLight"/>
              </a:rPr>
              <a:t>RT: Pensión por riesgo de trabajo</a:t>
            </a:r>
            <a:endParaRPr/>
          </a:p>
        </p:txBody>
      </p:sp>
      <p:graphicFrame>
        <p:nvGraphicFramePr>
          <p:cNvPr id="1066" name="Google Shape;1066;p83"/>
          <p:cNvGraphicFramePr/>
          <p:nvPr/>
        </p:nvGraphicFramePr>
        <p:xfrm>
          <a:off x="275629" y="762989"/>
          <a:ext cx="3000000" cy="3000000"/>
        </p:xfrm>
        <a:graphic>
          <a:graphicData uri="http://schemas.openxmlformats.org/drawingml/2006/table">
            <a:tbl>
              <a:tblPr>
                <a:noFill/>
                <a:tableStyleId>{E7EFCC99-F550-4BAC-B148-C20E3CF285F6}</a:tableStyleId>
              </a:tblPr>
              <a:tblGrid>
                <a:gridCol w="1091350"/>
                <a:gridCol w="1559950"/>
                <a:gridCol w="1188300"/>
                <a:gridCol w="1279700"/>
                <a:gridCol w="1856400"/>
                <a:gridCol w="1617050"/>
              </a:tblGrid>
              <a:tr h="369875">
                <a:tc gridSpan="6">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CARACTERÍSTICAS POR RANGOS DE EDAD</a:t>
                      </a:r>
                      <a:endParaRPr b="1" i="0" sz="1400" u="none" cap="none" strike="noStrike">
                        <a:solidFill>
                          <a:schemeClr val="lt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chemeClr val="accent1"/>
                    </a:solidFill>
                  </a:tcPr>
                </a:tc>
                <a:tc hMerge="1"/>
                <a:tc hMerge="1"/>
                <a:tc hMerge="1"/>
                <a:tc hMerge="1"/>
                <a:tc hMerge="1"/>
              </a:tr>
              <a:tr h="689750">
                <a:tc>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Rango de edad</a:t>
                      </a:r>
                      <a:endParaRPr b="1" i="0" sz="1400" u="none" cap="none" strike="noStrike">
                        <a:solidFill>
                          <a:schemeClr val="lt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Número de servidores</a:t>
                      </a:r>
                      <a:endParaRPr b="1" i="0" sz="1400" u="none" cap="none" strike="noStrike">
                        <a:solidFill>
                          <a:schemeClr val="lt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Edad promedio</a:t>
                      </a:r>
                      <a:endParaRPr b="1" i="0" sz="1400" u="none" cap="none" strike="noStrike">
                        <a:solidFill>
                          <a:schemeClr val="lt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Sueldo promedio</a:t>
                      </a:r>
                      <a:endParaRPr b="1" i="0" sz="1400" u="none" cap="none" strike="noStrike">
                        <a:solidFill>
                          <a:schemeClr val="lt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Alcance de Pensión</a:t>
                      </a:r>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Ingreso 2017</a:t>
                      </a:r>
                      <a:endParaRPr b="1" i="0" sz="1400" u="none" cap="none" strike="noStrike">
                        <a:solidFill>
                          <a:schemeClr val="lt1"/>
                        </a:solidFill>
                        <a:latin typeface="Prompt ExtraLight"/>
                        <a:ea typeface="Prompt ExtraLight"/>
                        <a:cs typeface="Prompt ExtraLight"/>
                        <a:sym typeface="Prompt ExtraLight"/>
                      </a:endParaRPr>
                    </a:p>
                    <a:p>
                      <a:pPr indent="0" lvl="0" marL="0" marR="0" rtl="0" algn="ctr">
                        <a:lnSpc>
                          <a:spcPct val="100000"/>
                        </a:lnSpc>
                        <a:spcBef>
                          <a:spcPts val="280"/>
                        </a:spcBef>
                        <a:spcAft>
                          <a:spcPts val="0"/>
                        </a:spcAft>
                        <a:buClr>
                          <a:schemeClr val="lt1"/>
                        </a:buClr>
                        <a:buSzPts val="1400"/>
                        <a:buFont typeface="Prompt ExtraLight"/>
                        <a:buNone/>
                      </a:pPr>
                      <a:r>
                        <a:rPr b="1" i="0" lang="es-MX" sz="1400" u="none" cap="none" strike="noStrike">
                          <a:solidFill>
                            <a:schemeClr val="lt1"/>
                          </a:solidFill>
                          <a:latin typeface="Prompt ExtraLight"/>
                          <a:ea typeface="Prompt ExtraLight"/>
                          <a:cs typeface="Prompt ExtraLight"/>
                          <a:sym typeface="Prompt ExtraLight"/>
                        </a:rPr>
                        <a:t> 32%</a:t>
                      </a:r>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accent1"/>
                    </a:solidFill>
                  </a:tcPr>
                </a:tc>
              </a:tr>
              <a:tr h="369875">
                <a:tc>
                  <a:txBody>
                    <a:bodyPr/>
                    <a:lstStyle/>
                    <a:p>
                      <a:pPr indent="0" lvl="0" marL="0" marR="0" rtl="0" algn="l">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16 – 34 </a:t>
                      </a:r>
                      <a:endParaRPr b="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85</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29</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solidFill>
                            <a:srgbClr val="000000"/>
                          </a:solidFill>
                          <a:latin typeface="Prompt ExtraLight"/>
                          <a:ea typeface="Prompt ExtraLight"/>
                          <a:cs typeface="Prompt ExtraLight"/>
                          <a:sym typeface="Prompt ExtraLight"/>
                        </a:rPr>
                        <a:t>4,814.74</a:t>
                      </a:r>
                      <a:endParaRPr/>
                    </a:p>
                  </a:txBody>
                  <a:tcPr marT="9525" marB="0" marR="9525" marL="9525" anchor="b">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0" i="0" lang="es-MX" sz="1400" u="none" cap="none" strike="noStrike">
                          <a:latin typeface="Prompt ExtraLight"/>
                          <a:ea typeface="Prompt ExtraLight"/>
                          <a:cs typeface="Prompt ExtraLight"/>
                          <a:sym typeface="Prompt ExtraLight"/>
                        </a:rPr>
                        <a:t>AS, EA, INV, VO</a:t>
                      </a:r>
                      <a:endParaRPr b="0" i="0" sz="1400" u="none" cap="none" strike="noStrike">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1,309,609.28</a:t>
                      </a:r>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369875">
                <a:tc>
                  <a:txBody>
                    <a:bodyPr/>
                    <a:lstStyle/>
                    <a:p>
                      <a:pPr indent="0" lvl="0" marL="0" marR="0" rtl="0" algn="l">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35 – 44</a:t>
                      </a:r>
                      <a:endParaRPr b="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74</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40</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5,607.41</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0" i="0" lang="es-MX" sz="1400" u="none" cap="none" strike="noStrike">
                          <a:latin typeface="Prompt ExtraLight"/>
                          <a:ea typeface="Prompt ExtraLight"/>
                          <a:cs typeface="Prompt ExtraLight"/>
                          <a:sym typeface="Prompt ExtraLight"/>
                        </a:rPr>
                        <a:t>AS, EA, INV, VO</a:t>
                      </a:r>
                      <a:endParaRPr b="0" i="0" sz="1400" u="none" cap="none" strike="noStrike">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1,327,834.69</a:t>
                      </a:r>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369875">
                <a:tc>
                  <a:txBody>
                    <a:bodyPr/>
                    <a:lstStyle/>
                    <a:p>
                      <a:pPr indent="0" lvl="0" marL="0" marR="0" rtl="0" algn="l">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45 – 54</a:t>
                      </a:r>
                      <a:endParaRPr b="0" baseline="3000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58</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48</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5,497.61</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EA, INV, VO</a:t>
                      </a:r>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1,020,356.42</a:t>
                      </a:r>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369875">
                <a:tc>
                  <a:txBody>
                    <a:bodyPr/>
                    <a:lstStyle/>
                    <a:p>
                      <a:pPr indent="0" lvl="0" marL="0" marR="0" rtl="0" algn="l">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55 – 64</a:t>
                      </a:r>
                      <a:endParaRPr b="0" baseline="3000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 30</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58</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5,684.85</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INV, VO</a:t>
                      </a:r>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545,745.60</a:t>
                      </a:r>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369875">
                <a:tc>
                  <a:txBody>
                    <a:bodyPr/>
                    <a:lstStyle/>
                    <a:p>
                      <a:pPr indent="0" lvl="0" marL="0" marR="0" rtl="0" algn="l">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65 – 74</a:t>
                      </a:r>
                      <a:endParaRPr b="0" baseline="3000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8</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68</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2,922.45</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RT</a:t>
                      </a:r>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rPr b="0" i="0" lang="es-MX" sz="1400" u="none" cap="none" strike="noStrike">
                          <a:latin typeface="Prompt ExtraLight"/>
                          <a:ea typeface="Prompt ExtraLight"/>
                          <a:cs typeface="Prompt ExtraLight"/>
                          <a:sym typeface="Prompt ExtraLight"/>
                        </a:rPr>
                        <a:t>74,814.72</a:t>
                      </a:r>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454925">
                <a:tc>
                  <a:txBody>
                    <a:bodyPr/>
                    <a:lstStyle/>
                    <a:p>
                      <a:pPr indent="0" lvl="0" marL="0" marR="0" rtl="0" algn="l">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75 – 90</a:t>
                      </a:r>
                      <a:endParaRPr b="0" baseline="3000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t/>
                      </a:r>
                      <a:endParaRPr b="0" i="0" sz="1400" u="none" cap="none" strike="noStrike">
                        <a:latin typeface="Prompt ExtraLight"/>
                        <a:ea typeface="Prompt ExtraLight"/>
                        <a:cs typeface="Prompt ExtraLight"/>
                        <a:sym typeface="Prompt ExtraLight"/>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400"/>
                        <a:buFont typeface="Prompt ExtraLight"/>
                        <a:buNone/>
                      </a:pPr>
                      <a:r>
                        <a:t/>
                      </a:r>
                      <a:endParaRPr b="0" i="0" sz="1400" u="none" cap="none" strike="noStrike">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1400" u="none" cap="none" strike="noStrike">
                        <a:latin typeface="Prompt ExtraLight"/>
                        <a:ea typeface="Prompt ExtraLight"/>
                        <a:cs typeface="Prompt ExtraLight"/>
                        <a:sym typeface="Prompt ExtraLight"/>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0" i="0" lang="es-MX" sz="1400" u="none" cap="none" strike="noStrike">
                          <a:solidFill>
                            <a:schemeClr val="dk1"/>
                          </a:solidFill>
                          <a:latin typeface="Prompt ExtraLight"/>
                          <a:ea typeface="Prompt ExtraLight"/>
                          <a:cs typeface="Prompt ExtraLight"/>
                          <a:sym typeface="Prompt ExtraLight"/>
                        </a:rPr>
                        <a:t>RT</a:t>
                      </a:r>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2F2F2"/>
                    </a:solidFill>
                  </a:tcPr>
                </a:tc>
                <a:tc>
                  <a:txBody>
                    <a:bodyPr/>
                    <a:lstStyle/>
                    <a:p>
                      <a:pPr indent="0" lvl="0" marL="0" marR="0" rtl="0" algn="ctr">
                        <a:spcBef>
                          <a:spcPts val="0"/>
                        </a:spcBef>
                        <a:spcAft>
                          <a:spcPts val="0"/>
                        </a:spcAft>
                        <a:buNone/>
                      </a:pPr>
                      <a:r>
                        <a:t/>
                      </a:r>
                      <a:endParaRPr b="0" i="0" sz="1400" u="none" cap="none" strike="noStrike">
                        <a:latin typeface="Prompt ExtraLight"/>
                        <a:ea typeface="Prompt ExtraLight"/>
                        <a:cs typeface="Prompt ExtraLight"/>
                        <a:sym typeface="Prompt ExtraLight"/>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369875">
                <a:tc>
                  <a:txBody>
                    <a:bodyPr/>
                    <a:lstStyle/>
                    <a:p>
                      <a:pPr indent="0" lvl="0" marL="0" marR="0" rtl="0" algn="l">
                        <a:lnSpc>
                          <a:spcPct val="100000"/>
                        </a:lnSpc>
                        <a:spcBef>
                          <a:spcPts val="0"/>
                        </a:spcBef>
                        <a:spcAft>
                          <a:spcPts val="0"/>
                        </a:spcAft>
                        <a:buClr>
                          <a:schemeClr val="dk1"/>
                        </a:buClr>
                        <a:buSzPts val="1400"/>
                        <a:buFont typeface="Prompt ExtraLight"/>
                        <a:buNone/>
                      </a:pPr>
                      <a:r>
                        <a:t/>
                      </a:r>
                      <a:endParaRPr b="1"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FC000"/>
                    </a:solidFill>
                  </a:tcPr>
                </a:tc>
                <a:tc>
                  <a:txBody>
                    <a:bodyPr/>
                    <a:lstStyle/>
                    <a:p>
                      <a:pPr indent="0" lvl="0" marL="0" marR="0" rtl="0" algn="ctr">
                        <a:spcBef>
                          <a:spcPts val="0"/>
                        </a:spcBef>
                        <a:spcAft>
                          <a:spcPts val="0"/>
                        </a:spcAft>
                        <a:buNone/>
                      </a:pPr>
                      <a:r>
                        <a:rPr b="1" i="0" lang="es-MX" sz="1400" u="none" cap="none" strike="noStrike">
                          <a:latin typeface="Prompt ExtraLight"/>
                          <a:ea typeface="Prompt ExtraLight"/>
                          <a:cs typeface="Prompt ExtraLight"/>
                          <a:sym typeface="Prompt ExtraLight"/>
                        </a:rPr>
                        <a:t>255 </a:t>
                      </a:r>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FC000"/>
                    </a:solidFill>
                  </a:tcPr>
                </a:tc>
                <a:tc>
                  <a:txBody>
                    <a:bodyPr/>
                    <a:lstStyle/>
                    <a:p>
                      <a:pPr indent="0" lvl="0" marL="0" marR="0" rtl="0" algn="l">
                        <a:lnSpc>
                          <a:spcPct val="100000"/>
                        </a:lnSpc>
                        <a:spcBef>
                          <a:spcPts val="0"/>
                        </a:spcBef>
                        <a:spcAft>
                          <a:spcPts val="0"/>
                        </a:spcAft>
                        <a:buClr>
                          <a:schemeClr val="dk1"/>
                        </a:buClr>
                        <a:buSzPts val="1400"/>
                        <a:buFont typeface="Prompt ExtraLight"/>
                        <a:buNone/>
                      </a:pPr>
                      <a:r>
                        <a:t/>
                      </a:r>
                      <a:endParaRPr b="0" i="0" sz="1400" u="none" cap="none" strike="noStrike">
                        <a:solidFill>
                          <a:schemeClr val="dk1"/>
                        </a:solidFill>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FC000"/>
                    </a:solidFill>
                  </a:tcPr>
                </a:tc>
                <a:tc>
                  <a:txBody>
                    <a:bodyPr/>
                    <a:lstStyle/>
                    <a:p>
                      <a:pPr indent="0" lvl="0" marL="0" marR="0" rtl="0" algn="ctr">
                        <a:spcBef>
                          <a:spcPts val="0"/>
                        </a:spcBef>
                        <a:spcAft>
                          <a:spcPts val="0"/>
                        </a:spcAft>
                        <a:buNone/>
                      </a:pPr>
                      <a:r>
                        <a:t/>
                      </a:r>
                      <a:endParaRPr b="1" i="0" sz="1400" u="none" cap="none" strike="noStrike">
                        <a:latin typeface="Prompt ExtraLight"/>
                        <a:ea typeface="Prompt ExtraLight"/>
                        <a:cs typeface="Prompt ExtraLight"/>
                        <a:sym typeface="Prompt ExtraLight"/>
                      </a:endParaRPr>
                    </a:p>
                  </a:txBody>
                  <a:tcPr marT="9525" marB="0" marR="9525" marL="9525" anchor="ctr">
                    <a:lnL cap="flat" cmpd="sng" w="12700">
                      <a:solidFill>
                        <a:srgbClr val="C0C0C0"/>
                      </a:solidFill>
                      <a:prstDash val="solid"/>
                      <a:round/>
                      <a:headEnd len="sm" w="sm" type="none"/>
                      <a:tailEnd len="sm" w="sm" type="none"/>
                    </a:lnL>
                    <a:lnR cap="flat" cmpd="sng" w="12700">
                      <a:solidFill>
                        <a:srgbClr val="C0C0C0"/>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FC000"/>
                    </a:solidFill>
                  </a:tcPr>
                </a:tc>
                <a:tc>
                  <a:txBody>
                    <a:bodyPr/>
                    <a:lstStyle/>
                    <a:p>
                      <a:pPr indent="0" lvl="0" marL="0" marR="0" rtl="0" algn="ctr">
                        <a:lnSpc>
                          <a:spcPct val="100000"/>
                        </a:lnSpc>
                        <a:spcBef>
                          <a:spcPts val="0"/>
                        </a:spcBef>
                        <a:spcAft>
                          <a:spcPts val="0"/>
                        </a:spcAft>
                        <a:buClr>
                          <a:schemeClr val="dk1"/>
                        </a:buClr>
                        <a:buSzPts val="1400"/>
                        <a:buFont typeface="Prompt ExtraLight"/>
                        <a:buNone/>
                      </a:pPr>
                      <a:r>
                        <a:t/>
                      </a:r>
                      <a:endParaRPr b="0" i="0" sz="1400" u="none" cap="none" strike="noStrike">
                        <a:latin typeface="Prompt ExtraLight"/>
                        <a:ea typeface="Prompt ExtraLight"/>
                        <a:cs typeface="Prompt ExtraLight"/>
                        <a:sym typeface="Prompt ExtraLight"/>
                      </a:endParaRPr>
                    </a:p>
                  </a:txBody>
                  <a:tcPr marT="46800" marB="46800" marR="90000" marL="90000" anchor="ctr" anchorCtr="1">
                    <a:lnL cap="flat" cmpd="sng" w="12700">
                      <a:solidFill>
                        <a:srgbClr val="C0C0C0"/>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C0C0C0"/>
                      </a:solidFill>
                      <a:prstDash val="solid"/>
                      <a:round/>
                      <a:headEnd len="sm" w="sm" type="none"/>
                      <a:tailEnd len="sm" w="sm" type="none"/>
                    </a:lnT>
                    <a:lnB cap="flat" cmpd="sng" w="12700">
                      <a:solidFill>
                        <a:srgbClr val="C0C0C0"/>
                      </a:solidFill>
                      <a:prstDash val="solid"/>
                      <a:round/>
                      <a:headEnd len="sm" w="sm" type="none"/>
                      <a:tailEnd len="sm" w="sm" type="none"/>
                    </a:lnB>
                    <a:solidFill>
                      <a:srgbClr val="FFC000"/>
                    </a:solidFill>
                  </a:tcPr>
                </a:tc>
                <a:tc>
                  <a:txBody>
                    <a:bodyPr/>
                    <a:lstStyle/>
                    <a:p>
                      <a:pPr indent="0" lvl="0" marL="0" marR="0" rtl="0" algn="ctr">
                        <a:lnSpc>
                          <a:spcPct val="100000"/>
                        </a:lnSpc>
                        <a:spcBef>
                          <a:spcPts val="0"/>
                        </a:spcBef>
                        <a:spcAft>
                          <a:spcPts val="0"/>
                        </a:spcAft>
                        <a:buClr>
                          <a:schemeClr val="dk1"/>
                        </a:buClr>
                        <a:buSzPts val="1400"/>
                        <a:buFont typeface="Prompt ExtraLight"/>
                        <a:buNone/>
                      </a:pPr>
                      <a:r>
                        <a:rPr b="1" i="0" lang="es-MX" sz="1400" u="none" cap="none" strike="noStrike">
                          <a:latin typeface="Prompt ExtraLight"/>
                          <a:ea typeface="Prompt ExtraLight"/>
                          <a:cs typeface="Prompt ExtraLight"/>
                          <a:sym typeface="Prompt ExtraLight"/>
                        </a:rPr>
                        <a:t>4,278,360.71</a:t>
                      </a:r>
                      <a:endParaRPr/>
                    </a:p>
                  </a:txBody>
                  <a:tcPr marT="9525" marB="0" marR="9525" marL="9525" anchor="ctr">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rgbClr val="FFC000"/>
                    </a:solidFill>
                  </a:tcPr>
                </a:tc>
              </a:tr>
            </a:tbl>
          </a:graphicData>
        </a:graphic>
      </p:graphicFrame>
      <p:graphicFrame>
        <p:nvGraphicFramePr>
          <p:cNvPr id="1067" name="Google Shape;1067;p83"/>
          <p:cNvGraphicFramePr/>
          <p:nvPr/>
        </p:nvGraphicFramePr>
        <p:xfrm>
          <a:off x="275628" y="4575144"/>
          <a:ext cx="3000000" cy="3000000"/>
        </p:xfrm>
        <a:graphic>
          <a:graphicData uri="http://schemas.openxmlformats.org/drawingml/2006/table">
            <a:tbl>
              <a:tblPr>
                <a:noFill/>
                <a:tableStyleId>{E7EFCC99-F550-4BAC-B148-C20E3CF285F6}</a:tableStyleId>
              </a:tblPr>
              <a:tblGrid>
                <a:gridCol w="4813875"/>
                <a:gridCol w="2045900"/>
                <a:gridCol w="1732975"/>
              </a:tblGrid>
              <a:tr h="288025">
                <a:tc>
                  <a:txBody>
                    <a:bodyPr/>
                    <a:lstStyle/>
                    <a:p>
                      <a:pPr indent="0" lvl="0" marL="0" marR="0" rtl="0" algn="l">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Número de servidores públicos de generación actual</a:t>
                      </a:r>
                      <a:endParaRPr b="0" i="0" sz="1200" u="none" cap="none" strike="noStrike">
                        <a:solidFill>
                          <a:schemeClr val="dk1"/>
                        </a:solidFill>
                        <a:latin typeface="Prompt ExtraLight"/>
                        <a:ea typeface="Prompt ExtraLight"/>
                        <a:cs typeface="Prompt ExtraLight"/>
                        <a:sym typeface="Prompt ExtraLight"/>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rgbClr val="F2F2F2"/>
                    </a:solidFill>
                  </a:tcPr>
                </a:tc>
                <a:tc>
                  <a:txBody>
                    <a:bodyPr/>
                    <a:lstStyle/>
                    <a:p>
                      <a:pPr indent="0" lvl="0" marL="0" marR="0" rtl="0" algn="ctr">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a:t>
                      </a:r>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a:t>
                      </a:r>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276225">
                <a:tc>
                  <a:txBody>
                    <a:bodyPr/>
                    <a:lstStyle/>
                    <a:p>
                      <a:pPr indent="0" lvl="0" marL="0" marR="0" rtl="0" algn="l">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Número de servidores públicos de nueva generación</a:t>
                      </a:r>
                      <a:endParaRPr b="0" i="0" sz="1200" u="none" cap="none" strike="noStrike">
                        <a:solidFill>
                          <a:schemeClr val="dk1"/>
                        </a:solidFill>
                        <a:latin typeface="Prompt ExtraLight"/>
                        <a:ea typeface="Prompt ExtraLight"/>
                        <a:cs typeface="Prompt ExtraLight"/>
                        <a:sym typeface="Prompt ExtraLight"/>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rgbClr val="F2F2F2"/>
                    </a:solidFill>
                  </a:tcPr>
                </a:tc>
                <a:tc>
                  <a:txBody>
                    <a:bodyPr/>
                    <a:lstStyle/>
                    <a:p>
                      <a:pPr indent="0" lvl="0" marL="0" marR="0" rtl="0" algn="ctr">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255</a:t>
                      </a:r>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100%</a:t>
                      </a:r>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r h="276225">
                <a:tc>
                  <a:txBody>
                    <a:bodyPr/>
                    <a:lstStyle/>
                    <a:p>
                      <a:pPr indent="0" lvl="0" marL="0" marR="0" rtl="0" algn="l">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Número de servidores públicos con 50 o más años de edad</a:t>
                      </a:r>
                      <a:endParaRPr b="0" i="0" sz="1200" u="none" cap="none" strike="noStrike">
                        <a:solidFill>
                          <a:schemeClr val="dk1"/>
                        </a:solidFill>
                        <a:latin typeface="Prompt ExtraLight"/>
                        <a:ea typeface="Prompt ExtraLight"/>
                        <a:cs typeface="Prompt ExtraLight"/>
                        <a:sym typeface="Prompt ExtraLight"/>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rgbClr val="F2F2F2"/>
                    </a:solidFill>
                  </a:tcPr>
                </a:tc>
                <a:tc>
                  <a:txBody>
                    <a:bodyPr/>
                    <a:lstStyle/>
                    <a:p>
                      <a:pPr indent="0" lvl="0" marL="0" marR="0" rtl="0" algn="ctr">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65</a:t>
                      </a:r>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200"/>
                        <a:buFont typeface="Prompt ExtraLight"/>
                        <a:buNone/>
                      </a:pPr>
                      <a:r>
                        <a:rPr b="0" i="0" lang="es-MX" sz="1200" u="none" cap="none" strike="noStrike">
                          <a:solidFill>
                            <a:schemeClr val="dk1"/>
                          </a:solidFill>
                          <a:latin typeface="Prompt ExtraLight"/>
                          <a:ea typeface="Prompt ExtraLight"/>
                          <a:cs typeface="Prompt ExtraLight"/>
                          <a:sym typeface="Prompt ExtraLight"/>
                        </a:rPr>
                        <a:t>25%</a:t>
                      </a:r>
                      <a:endParaRPr/>
                    </a:p>
                  </a:txBody>
                  <a:tcPr marT="45725" marB="45725" marR="91450" marL="91450">
                    <a:lnL cap="flat" cmpd="sng" w="12700">
                      <a:solidFill>
                        <a:srgbClr val="BFBFBF"/>
                      </a:solidFill>
                      <a:prstDash val="solid"/>
                      <a:round/>
                      <a:headEnd len="sm" w="sm" type="none"/>
                      <a:tailEnd len="sm" w="sm" type="none"/>
                    </a:lnL>
                    <a:lnR cap="flat" cmpd="sng" w="12700">
                      <a:solidFill>
                        <a:srgbClr val="BFBFBF"/>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84"/>
          <p:cNvSpPr txBox="1"/>
          <p:nvPr>
            <p:ph type="ctrTitle"/>
          </p:nvPr>
        </p:nvSpPr>
        <p:spPr>
          <a:xfrm>
            <a:off x="33517" y="2026454"/>
            <a:ext cx="9098794" cy="1631852"/>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93470"/>
              </a:buClr>
              <a:buSzPts val="2400"/>
              <a:buFont typeface="Arial"/>
              <a:buNone/>
            </a:pPr>
            <a:r>
              <a:rPr lang="es-MX" sz="2400">
                <a:solidFill>
                  <a:srgbClr val="593470"/>
                </a:solidFill>
              </a:rPr>
              <a:t>12. Modificación y en su caso Aprobación al Plan Anual de Adquisiciones 2022</a:t>
            </a:r>
            <a:br>
              <a:rPr lang="es-MX" sz="2400">
                <a:solidFill>
                  <a:srgbClr val="593470"/>
                </a:solidFill>
              </a:rPr>
            </a:br>
            <a:r>
              <a:rPr b="0" lang="es-MX" sz="2400">
                <a:solidFill>
                  <a:srgbClr val="7F7F7F"/>
                </a:solidFill>
              </a:rPr>
              <a:t>aprobado en la pasada Sesión de Consejo Directivo 12/2021.</a:t>
            </a:r>
            <a:endParaRPr/>
          </a:p>
        </p:txBody>
      </p:sp>
      <p:sp>
        <p:nvSpPr>
          <p:cNvPr id="1073" name="Google Shape;1073;p84"/>
          <p:cNvSpPr txBox="1"/>
          <p:nvPr>
            <p:ph idx="11" type="ftr"/>
          </p:nvPr>
        </p:nvSpPr>
        <p:spPr>
          <a:xfrm>
            <a:off x="2868415" y="6492875"/>
            <a:ext cx="3428999"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1074" name="Google Shape;1074;p84"/>
          <p:cNvSpPr txBox="1"/>
          <p:nvPr>
            <p:ph idx="12" type="sldNum"/>
          </p:nvPr>
        </p:nvSpPr>
        <p:spPr>
          <a:xfrm>
            <a:off x="8620740" y="6464300"/>
            <a:ext cx="537725"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726772"/>
              </a:buClr>
              <a:buSzPts val="1000"/>
              <a:buFont typeface="Prompt ExtraLight"/>
              <a:buNone/>
            </a:pPr>
            <a:fld id="{00000000-1234-1234-1234-123412341234}" type="slidenum">
              <a:rPr b="0" i="0" lang="es-MX" u="none" cap="none" strike="noStrike">
                <a:solidFill>
                  <a:srgbClr val="726772"/>
                </a:solidFill>
                <a:latin typeface="Prompt ExtraLight"/>
                <a:ea typeface="Prompt ExtraLight"/>
                <a:cs typeface="Prompt ExtraLight"/>
                <a:sym typeface="Prompt ExtraLight"/>
              </a:rPr>
              <a:t>‹#›</a:t>
            </a:fld>
            <a:endParaRPr b="0" i="0" u="none" cap="none" strike="noStrike">
              <a:solidFill>
                <a:srgbClr val="726772"/>
              </a:solidFill>
              <a:latin typeface="Prompt ExtraLight"/>
              <a:ea typeface="Prompt ExtraLight"/>
              <a:cs typeface="Prompt ExtraLight"/>
              <a:sym typeface="Prompt ExtraLight"/>
            </a:endParaRPr>
          </a:p>
        </p:txBody>
      </p:sp>
      <p:sp>
        <p:nvSpPr>
          <p:cNvPr id="1075" name="Google Shape;1075;p84"/>
          <p:cNvSpPr txBox="1"/>
          <p:nvPr/>
        </p:nvSpPr>
        <p:spPr>
          <a:xfrm>
            <a:off x="711433" y="5991251"/>
            <a:ext cx="8109010" cy="43088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100">
                <a:solidFill>
                  <a:schemeClr val="dk1"/>
                </a:solidFill>
                <a:latin typeface="Prompt ExtraLight"/>
                <a:ea typeface="Prompt ExtraLight"/>
                <a:cs typeface="Prompt ExtraLight"/>
                <a:sym typeface="Prompt ExtraLight"/>
              </a:rPr>
              <a:t>De conformidad con la solicitud realizada por la Secretaría de Hacienda y Secretaría de Administración en su participación en el Comité de Adquisiciones del IPEJAL.</a:t>
            </a:r>
            <a:endParaRPr/>
          </a:p>
        </p:txBody>
      </p:sp>
      <p:pic>
        <p:nvPicPr>
          <p:cNvPr descr="Un letrero de color negro&#10;&#10;Descripción generada automáticamente con confianza baja" id="1076" name="Google Shape;1076;p84">
            <a:hlinkClick r:id="rId3"/>
          </p:cNvPr>
          <p:cNvPicPr preferRelativeResize="0"/>
          <p:nvPr/>
        </p:nvPicPr>
        <p:blipFill rotWithShape="1">
          <a:blip r:embed="rId4">
            <a:alphaModFix/>
          </a:blip>
          <a:srcRect b="0" l="0" r="0" t="0"/>
          <a:stretch/>
        </p:blipFill>
        <p:spPr>
          <a:xfrm>
            <a:off x="4407792" y="3312914"/>
            <a:ext cx="722311" cy="722311"/>
          </a:xfrm>
          <a:prstGeom prst="rect">
            <a:avLst/>
          </a:prstGeom>
          <a:noFill/>
          <a:ln>
            <a:noFill/>
          </a:ln>
        </p:spPr>
      </p:pic>
      <p:sp>
        <p:nvSpPr>
          <p:cNvPr id="1077" name="Google Shape;1077;p84"/>
          <p:cNvSpPr txBox="1"/>
          <p:nvPr/>
        </p:nvSpPr>
        <p:spPr>
          <a:xfrm>
            <a:off x="4315530" y="3893472"/>
            <a:ext cx="906833" cy="2154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800">
                <a:solidFill>
                  <a:srgbClr val="393339"/>
                </a:solidFill>
                <a:latin typeface="Prompt ExtraLight"/>
                <a:ea typeface="Prompt ExtraLight"/>
                <a:cs typeface="Prompt ExtraLight"/>
                <a:sym typeface="Prompt ExtraLight"/>
              </a:rPr>
              <a:t>Solicitud</a:t>
            </a:r>
            <a:endParaRPr/>
          </a:p>
        </p:txBody>
      </p:sp>
      <p:pic>
        <p:nvPicPr>
          <p:cNvPr descr="Un letrero de color negro&#10;&#10;Descripción generada automáticamente con confianza baja" id="1078" name="Google Shape;1078;p84">
            <a:hlinkClick r:id="rId5"/>
          </p:cNvPr>
          <p:cNvPicPr preferRelativeResize="0"/>
          <p:nvPr/>
        </p:nvPicPr>
        <p:blipFill rotWithShape="1">
          <a:blip r:embed="rId4">
            <a:alphaModFix/>
          </a:blip>
          <a:srcRect b="0" l="0" r="0" t="0"/>
          <a:stretch/>
        </p:blipFill>
        <p:spPr>
          <a:xfrm>
            <a:off x="3685481" y="3297150"/>
            <a:ext cx="722311" cy="722311"/>
          </a:xfrm>
          <a:prstGeom prst="rect">
            <a:avLst/>
          </a:prstGeom>
          <a:noFill/>
          <a:ln>
            <a:noFill/>
          </a:ln>
        </p:spPr>
      </p:pic>
      <p:sp>
        <p:nvSpPr>
          <p:cNvPr id="1079" name="Google Shape;1079;p84"/>
          <p:cNvSpPr txBox="1"/>
          <p:nvPr/>
        </p:nvSpPr>
        <p:spPr>
          <a:xfrm>
            <a:off x="3593219" y="3877708"/>
            <a:ext cx="906833"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s-MX" sz="800">
                <a:solidFill>
                  <a:srgbClr val="393339"/>
                </a:solidFill>
                <a:latin typeface="Prompt ExtraLight"/>
                <a:ea typeface="Prompt ExtraLight"/>
                <a:cs typeface="Prompt ExtraLight"/>
                <a:sym typeface="Prompt ExtraLight"/>
              </a:rPr>
              <a:t>Modificación PAA 2022</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3" name="Shape 1083"/>
        <p:cNvGrpSpPr/>
        <p:nvPr/>
      </p:nvGrpSpPr>
      <p:grpSpPr>
        <a:xfrm>
          <a:off x="0" y="0"/>
          <a:ext cx="0" cy="0"/>
          <a:chOff x="0" y="0"/>
          <a:chExt cx="0" cy="0"/>
        </a:xfrm>
      </p:grpSpPr>
      <p:sp>
        <p:nvSpPr>
          <p:cNvPr id="1084" name="Google Shape;1084;p85"/>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085" name="Google Shape;1085;p85"/>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Modificación al PAA 2022</a:t>
            </a:r>
            <a:endParaRPr/>
          </a:p>
        </p:txBody>
      </p:sp>
      <p:sp>
        <p:nvSpPr>
          <p:cNvPr id="1086" name="Google Shape;1086;p85"/>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087" name="Google Shape;1087;p85"/>
          <p:cNvSpPr txBox="1"/>
          <p:nvPr/>
        </p:nvSpPr>
        <p:spPr>
          <a:xfrm>
            <a:off x="134812" y="1422230"/>
            <a:ext cx="8721969"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El beneficio de realizar las licitaciones bianuales particularmente en los Servicios de Atención Médica resulta benéfico para el Instituto toda vez que los proveedores respetan el precio sin tomar en cuenta la fluctuación del mercado.</a:t>
            </a:r>
            <a:endParaRPr/>
          </a:p>
          <a:p>
            <a:pPr indent="0" lvl="0" marL="0" marR="0" rtl="0" algn="just">
              <a:spcBef>
                <a:spcPts val="0"/>
              </a:spcBef>
              <a:spcAft>
                <a:spcPts val="0"/>
              </a:spcAft>
              <a:buNone/>
            </a:pPr>
            <a:r>
              <a:t/>
            </a:r>
            <a:endParaRPr sz="16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Si bien históricamente el Instituto ha realizado contrataciones bajo esta modalidad, es la primera vez que se solicita aprobación de este Consejo Directivo.</a:t>
            </a:r>
            <a:endParaRPr/>
          </a:p>
        </p:txBody>
      </p:sp>
      <p:sp>
        <p:nvSpPr>
          <p:cNvPr id="1088" name="Google Shape;1088;p85"/>
          <p:cNvSpPr txBox="1"/>
          <p:nvPr/>
        </p:nvSpPr>
        <p:spPr>
          <a:xfrm>
            <a:off x="134812" y="1074464"/>
            <a:ext cx="8721969" cy="33855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s-MX" sz="1600">
                <a:solidFill>
                  <a:srgbClr val="7030A0"/>
                </a:solidFill>
                <a:latin typeface="Prompt ExtraLight"/>
                <a:ea typeface="Prompt ExtraLight"/>
                <a:cs typeface="Prompt ExtraLight"/>
                <a:sym typeface="Prompt ExtraLight"/>
              </a:rPr>
              <a:t>JUSTIFICACIÓN:</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86"/>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
        <p:nvSpPr>
          <p:cNvPr id="1094" name="Google Shape;1094;p86"/>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Modificación al PAA 2022</a:t>
            </a:r>
            <a:endParaRPr/>
          </a:p>
        </p:txBody>
      </p:sp>
      <p:sp>
        <p:nvSpPr>
          <p:cNvPr id="1095" name="Google Shape;1095;p86"/>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graphicFrame>
        <p:nvGraphicFramePr>
          <p:cNvPr id="1096" name="Google Shape;1096;p86"/>
          <p:cNvGraphicFramePr/>
          <p:nvPr/>
        </p:nvGraphicFramePr>
        <p:xfrm>
          <a:off x="2" y="2638810"/>
          <a:ext cx="3000000" cy="3000000"/>
        </p:xfrm>
        <a:graphic>
          <a:graphicData uri="http://schemas.openxmlformats.org/drawingml/2006/table">
            <a:tbl>
              <a:tblPr>
                <a:noFill/>
                <a:tableStyleId>{E7EFCC99-F550-4BAC-B148-C20E3CF285F6}</a:tableStyleId>
              </a:tblPr>
              <a:tblGrid>
                <a:gridCol w="291850"/>
                <a:gridCol w="1400825"/>
                <a:gridCol w="236725"/>
                <a:gridCol w="744200"/>
                <a:gridCol w="236725"/>
                <a:gridCol w="236725"/>
                <a:gridCol w="512900"/>
                <a:gridCol w="236725"/>
                <a:gridCol w="1538700"/>
                <a:gridCol w="1854325"/>
                <a:gridCol w="1144150"/>
                <a:gridCol w="710175"/>
              </a:tblGrid>
              <a:tr h="1097275">
                <a:tc>
                  <a:txBody>
                    <a:bodyPr/>
                    <a:lstStyle/>
                    <a:p>
                      <a:pPr indent="0" lvl="0" marL="0" marR="0" rtl="0" algn="ctr">
                        <a:spcBef>
                          <a:spcPts val="0"/>
                        </a:spcBef>
                        <a:spcAft>
                          <a:spcPts val="0"/>
                        </a:spcAft>
                        <a:buNone/>
                      </a:pPr>
                      <a:r>
                        <a:rPr b="0" i="0" lang="es-MX" sz="1000" u="none" cap="none" strike="noStrike">
                          <a:solidFill>
                            <a:srgbClr val="FFFFFF"/>
                          </a:solidFill>
                          <a:latin typeface="Arial"/>
                          <a:ea typeface="Arial"/>
                          <a:cs typeface="Arial"/>
                          <a:sym typeface="Arial"/>
                        </a:rPr>
                        <a:t>#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UR</a:t>
                      </a:r>
                      <a:endParaRPr b="0" i="0" sz="1000" u="none" cap="none" strike="noStrike">
                        <a:solidFill>
                          <a:srgbClr val="FFFFFF"/>
                        </a:solidFill>
                        <a:latin typeface="Arial"/>
                        <a:ea typeface="Arial"/>
                        <a:cs typeface="Arial"/>
                        <a:sym typeface="Arial"/>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gridSpan="2">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 </a:t>
                      </a:r>
                      <a:endParaRPr/>
                    </a:p>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UE</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hMerge="1"/>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Capítulo</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Partida Presupuestal</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Destino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Nombre de la Partida Presupuestaria</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Descripción de Bien o Servicio</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Valor Estimado 2022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c>
                  <a:txBody>
                    <a:bodyPr/>
                    <a:lstStyle/>
                    <a:p>
                      <a:pPr indent="0" lvl="0" marL="0" marR="0" rtl="0" algn="ctr">
                        <a:spcBef>
                          <a:spcPts val="0"/>
                        </a:spcBef>
                        <a:spcAft>
                          <a:spcPts val="0"/>
                        </a:spcAft>
                        <a:buNone/>
                      </a:pPr>
                      <a:r>
                        <a:rPr b="1" i="0" lang="es-MX" sz="1000" u="none" cap="none" strike="noStrike">
                          <a:solidFill>
                            <a:srgbClr val="FFFFFF"/>
                          </a:solidFill>
                          <a:latin typeface="Arial"/>
                          <a:ea typeface="Arial"/>
                          <a:cs typeface="Arial"/>
                          <a:sym typeface="Arial"/>
                        </a:rPr>
                        <a:t>Contrato</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r>
              <a:tr h="866975">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85</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Dirección General de Informática y Sistemas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1" i="0" lang="es-MX" sz="1000" u="none" cap="none" strike="noStrike">
                          <a:solidFill>
                            <a:srgbClr val="000000"/>
                          </a:solidFill>
                          <a:latin typeface="Arial"/>
                          <a:ea typeface="Arial"/>
                          <a:cs typeface="Arial"/>
                          <a:sym typeface="Arial"/>
                        </a:rPr>
                        <a:t>02</a:t>
                      </a:r>
                      <a:endParaRPr b="0" i="0" sz="1000" u="none" cap="none" strike="noStrike">
                        <a:solidFill>
                          <a:srgbClr val="000000"/>
                        </a:solidFill>
                        <a:latin typeface="Arial"/>
                        <a:ea typeface="Arial"/>
                        <a:cs typeface="Arial"/>
                        <a:sym typeface="Arial"/>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Tecnologías de Información</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69</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3531</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00</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Instalación, reparación y mantenimiento de equipo de cómputo y tecnologías de la información</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D0CECE"/>
                    </a:solidFill>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Licenciamiento Microsoft Obligatorio </a:t>
                      </a:r>
                      <a:r>
                        <a:rPr b="1" i="0" lang="es-MX" sz="1000" u="none" cap="none" strike="noStrike">
                          <a:solidFill>
                            <a:srgbClr val="000000"/>
                          </a:solidFill>
                          <a:latin typeface="Arial"/>
                          <a:ea typeface="Arial"/>
                          <a:cs typeface="Arial"/>
                          <a:sym typeface="Arial"/>
                        </a:rPr>
                        <a:t>3 años</a:t>
                      </a:r>
                      <a:r>
                        <a:rPr b="1" i="1" lang="es-MX" sz="1000" u="none" cap="none" strike="noStrike">
                          <a:solidFill>
                            <a:srgbClr val="000000"/>
                          </a:solidFill>
                          <a:latin typeface="Arial"/>
                          <a:ea typeface="Arial"/>
                          <a:cs typeface="Arial"/>
                          <a:sym typeface="Arial"/>
                        </a:rPr>
                        <a:t> </a:t>
                      </a:r>
                      <a:r>
                        <a:rPr b="0" i="0" lang="es-MX" sz="1000" u="none" cap="none" strike="noStrike">
                          <a:solidFill>
                            <a:srgbClr val="000000"/>
                          </a:solidFill>
                          <a:latin typeface="Arial"/>
                          <a:ea typeface="Arial"/>
                          <a:cs typeface="Arial"/>
                          <a:sym typeface="Arial"/>
                        </a:rPr>
                        <a:t>($21,486,000) anualidades de $7,162,000.00</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 $7,162,000.00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FFFFFF"/>
                          </a:solidFill>
                          <a:latin typeface="Arial"/>
                          <a:ea typeface="Arial"/>
                          <a:cs typeface="Arial"/>
                          <a:sym typeface="Arial"/>
                        </a:rPr>
                        <a:t>TRIANUAL</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r>
              <a:tr h="433475">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114</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Dirección General de 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25</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3992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31</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Subcontratación de servicios con terceros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solidFill>
                      <a:prstDash val="solid"/>
                      <a:round/>
                      <a:headEnd len="sm" w="sm" type="none"/>
                      <a:tailEnd len="sm" w="sm" type="none"/>
                    </a:lnB>
                    <a:solidFill>
                      <a:srgbClr val="D0CECE"/>
                    </a:solidFill>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Servicio subrogado de Hospitales 1er y 2do nivel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 $344,190,000.00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FFFFFF"/>
                          </a:solidFill>
                          <a:latin typeface="Arial"/>
                          <a:ea typeface="Arial"/>
                          <a:cs typeface="Arial"/>
                          <a:sym typeface="Arial"/>
                        </a:rPr>
                        <a:t>BIANUAL</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r>
              <a:tr h="433475">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115</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Dirección General de 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25</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3992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04</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Subcontratación de servicios con terceros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CECE"/>
                    </a:solidFill>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Contratación del servicio de ambulancias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 $9,250,000.00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FFFFFF"/>
                          </a:solidFill>
                          <a:latin typeface="Arial"/>
                          <a:ea typeface="Arial"/>
                          <a:cs typeface="Arial"/>
                          <a:sym typeface="Arial"/>
                        </a:rPr>
                        <a:t>BIANUAL</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r>
              <a:tr h="433475">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118</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Dirección General de 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25</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3992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03</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Subcontratación de servicios con terceros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CECE"/>
                    </a:solidFill>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Contratación del servicio de Oxigenoterapia para el IPEJAL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 $12,200,000.00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FFFFFF"/>
                          </a:solidFill>
                          <a:latin typeface="Arial"/>
                          <a:ea typeface="Arial"/>
                          <a:cs typeface="Arial"/>
                          <a:sym typeface="Arial"/>
                        </a:rPr>
                        <a:t>BIANUAL</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r>
              <a:tr h="433475">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119</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Dirección General de 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Servicios Médicos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25</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3992</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29</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Subcontratación de servicios con terceros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D0CECE"/>
                    </a:solidFill>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Subrogación de los servicios de Hemodiálisis</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000000"/>
                          </a:solidFill>
                          <a:latin typeface="Arial"/>
                          <a:ea typeface="Arial"/>
                          <a:cs typeface="Arial"/>
                          <a:sym typeface="Arial"/>
                        </a:rPr>
                        <a:t> $41,000,000.00 </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spcBef>
                          <a:spcPts val="0"/>
                        </a:spcBef>
                        <a:spcAft>
                          <a:spcPts val="0"/>
                        </a:spcAft>
                        <a:buNone/>
                      </a:pPr>
                      <a:r>
                        <a:rPr b="0" i="0" lang="es-MX" sz="1000" u="none" cap="none" strike="noStrike">
                          <a:solidFill>
                            <a:srgbClr val="FFFFFF"/>
                          </a:solidFill>
                          <a:latin typeface="Arial"/>
                          <a:ea typeface="Arial"/>
                          <a:cs typeface="Arial"/>
                          <a:sym typeface="Arial"/>
                        </a:rPr>
                        <a:t>BIANUAL</a:t>
                      </a:r>
                      <a:endParaRPr/>
                    </a:p>
                  </a:txBody>
                  <a:tcPr marT="0" marB="0" marR="0" marL="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7030A0"/>
                    </a:solidFill>
                  </a:tcPr>
                </a:tc>
              </a:tr>
            </a:tbl>
          </a:graphicData>
        </a:graphic>
      </p:graphicFrame>
      <p:sp>
        <p:nvSpPr>
          <p:cNvPr id="1097" name="Google Shape;1097;p86"/>
          <p:cNvSpPr txBox="1"/>
          <p:nvPr/>
        </p:nvSpPr>
        <p:spPr>
          <a:xfrm>
            <a:off x="211014" y="844062"/>
            <a:ext cx="8721969" cy="181588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Derivado de lo anterior, la Unidad Centralizada de Compras del IPEJAL a través de su Director General de Administración pone a consideración del Consejo Directivo la propuesta de realizar una modificación al Plan Anual de Adquisiciones aprobado en la pasada sesión Ordinaria de Consejo Directivo 12/2021, derivado de los requerimientos de la Dirección General de Servicios Médicos para llevar a cabo los procesos de compra que se muestran a continuación y a su vez los ya aprobados bajo la modalidad de “Bianuales”:</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1" name="Shape 1101"/>
        <p:cNvGrpSpPr/>
        <p:nvPr/>
      </p:nvGrpSpPr>
      <p:grpSpPr>
        <a:xfrm>
          <a:off x="0" y="0"/>
          <a:ext cx="0" cy="0"/>
          <a:chOff x="0" y="0"/>
          <a:chExt cx="0" cy="0"/>
        </a:xfrm>
      </p:grpSpPr>
      <p:pic>
        <p:nvPicPr>
          <p:cNvPr descr="Un letrero de color negro&#10;&#10;Descripción generada automáticamente con confianza baja" id="1102" name="Google Shape;1102;p87">
            <a:hlinkClick r:id="rId3"/>
          </p:cNvPr>
          <p:cNvPicPr preferRelativeResize="0"/>
          <p:nvPr/>
        </p:nvPicPr>
        <p:blipFill rotWithShape="1">
          <a:blip r:embed="rId4">
            <a:alphaModFix/>
          </a:blip>
          <a:srcRect b="0" l="0" r="0" t="0"/>
          <a:stretch/>
        </p:blipFill>
        <p:spPr>
          <a:xfrm>
            <a:off x="4166841" y="3187375"/>
            <a:ext cx="810309" cy="810309"/>
          </a:xfrm>
          <a:prstGeom prst="rect">
            <a:avLst/>
          </a:prstGeom>
          <a:noFill/>
          <a:ln>
            <a:noFill/>
          </a:ln>
        </p:spPr>
      </p:pic>
      <p:sp>
        <p:nvSpPr>
          <p:cNvPr id="1103" name="Google Shape;1103;p87"/>
          <p:cNvSpPr txBox="1"/>
          <p:nvPr>
            <p:ph type="ctrTitle"/>
          </p:nvPr>
        </p:nvSpPr>
        <p:spPr>
          <a:xfrm>
            <a:off x="0" y="2092291"/>
            <a:ext cx="9144000" cy="147002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726772"/>
              </a:buClr>
              <a:buSzPts val="2400"/>
              <a:buFont typeface="Arial"/>
              <a:buNone/>
            </a:pPr>
            <a:r>
              <a:rPr lang="es-MX" sz="2400"/>
              <a:t>13. Discusión y en su caso Aprobación de la Propuesta de Aplicación del Fondo de Garantía en los “Supuestos de Robo de Identidad” del Instituto de Pensiones del Estado de Jalisco.</a:t>
            </a:r>
            <a:endParaRPr sz="2400"/>
          </a:p>
        </p:txBody>
      </p:sp>
      <p:sp>
        <p:nvSpPr>
          <p:cNvPr id="1104" name="Google Shape;1104;p87"/>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700"/>
              <a:buFont typeface="Prompt ExtraLight"/>
              <a:buNone/>
            </a:pPr>
            <a:r>
              <a:rPr b="0" i="0" lang="es-MX" u="none" cap="none" strike="noStrike">
                <a:solidFill>
                  <a:srgbClr val="888888"/>
                </a:solidFill>
                <a:latin typeface="Prompt ExtraLight"/>
                <a:ea typeface="Prompt ExtraLight"/>
                <a:cs typeface="Prompt ExtraLight"/>
                <a:sym typeface="Prompt ExtraLight"/>
              </a:rPr>
              <a:t>Sesión Ordinaria 02/2022 del 23 de febrero 2022</a:t>
            </a:r>
            <a:endParaRPr b="0" i="0" u="none" cap="none" strike="noStrike">
              <a:solidFill>
                <a:srgbClr val="888888"/>
              </a:solidFill>
              <a:latin typeface="Prompt ExtraLight"/>
              <a:ea typeface="Prompt ExtraLight"/>
              <a:cs typeface="Prompt ExtraLight"/>
              <a:sym typeface="Prompt ExtraLight"/>
            </a:endParaRPr>
          </a:p>
        </p:txBody>
      </p:sp>
      <p:sp>
        <p:nvSpPr>
          <p:cNvPr id="1105" name="Google Shape;1105;p87"/>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1100"/>
              <a:buFont typeface="Prompt ExtraLight"/>
              <a:buNone/>
            </a:pPr>
            <a:fld id="{00000000-1234-1234-1234-123412341234}" type="slidenum">
              <a:rPr b="0" i="0" lang="es-MX" sz="1100" u="none" cap="none" strike="noStrike">
                <a:solidFill>
                  <a:schemeClr val="lt1"/>
                </a:solidFill>
                <a:latin typeface="Prompt ExtraLight"/>
                <a:ea typeface="Prompt ExtraLight"/>
                <a:cs typeface="Prompt ExtraLight"/>
                <a:sym typeface="Prompt ExtraLight"/>
              </a:rPr>
              <a:t>‹#›</a:t>
            </a:fld>
            <a:endParaRPr b="0" i="0" sz="1100" u="none" cap="none" strike="noStrike">
              <a:solidFill>
                <a:schemeClr val="lt1"/>
              </a:solidFill>
              <a:latin typeface="Prompt ExtraLight"/>
              <a:ea typeface="Prompt ExtraLight"/>
              <a:cs typeface="Prompt ExtraLight"/>
              <a:sym typeface="Prompt ExtraLight"/>
            </a:endParaRPr>
          </a:p>
        </p:txBody>
      </p:sp>
      <p:sp>
        <p:nvSpPr>
          <p:cNvPr id="1106" name="Google Shape;1106;p87"/>
          <p:cNvSpPr/>
          <p:nvPr/>
        </p:nvSpPr>
        <p:spPr>
          <a:xfrm>
            <a:off x="685800" y="5648405"/>
            <a:ext cx="8038591" cy="900246"/>
          </a:xfrm>
          <a:prstGeom prst="rect">
            <a:avLst/>
          </a:prstGeom>
          <a:noFill/>
          <a:ln cap="flat" cmpd="sng" w="9525">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171450" lvl="0" marL="495450" marR="0" rtl="0" algn="just">
              <a:lnSpc>
                <a:spcPct val="100000"/>
              </a:lnSpc>
              <a:spcBef>
                <a:spcPts val="0"/>
              </a:spcBef>
              <a:spcAft>
                <a:spcPts val="0"/>
              </a:spcAft>
              <a:buClr>
                <a:srgbClr val="726772"/>
              </a:buClr>
              <a:buSzPts val="1050"/>
              <a:buFont typeface="Prompt ExtraLight"/>
              <a:buChar char="•"/>
            </a:pPr>
            <a:r>
              <a:rPr b="0" i="0" lang="es-MX" sz="1050" u="none" cap="none" strike="noStrike">
                <a:solidFill>
                  <a:srgbClr val="726772"/>
                </a:solidFill>
                <a:latin typeface="Prompt ExtraLight"/>
                <a:ea typeface="Prompt ExtraLight"/>
                <a:cs typeface="Prompt ExtraLight"/>
                <a:sym typeface="Prompt ExtraLight"/>
              </a:rPr>
              <a:t>En desahogo del punto número quince del orden del día, el Director General del Instituto de Pensiones del Estado de Jalisco, Héctor Pizano Ramos, con fundamento en lo establecido en el artículo 154 fracciones XV y XVI de la Ley del Instituto de Pensiones del Estado de Jalisco, presenta lo relativo a la </a:t>
            </a:r>
            <a:r>
              <a:rPr b="0" i="1" lang="es-MX" sz="1050" u="none" cap="none" strike="noStrike">
                <a:solidFill>
                  <a:srgbClr val="726772"/>
                </a:solidFill>
                <a:latin typeface="Prompt ExtraLight"/>
                <a:ea typeface="Prompt ExtraLight"/>
                <a:cs typeface="Prompt ExtraLight"/>
                <a:sym typeface="Prompt ExtraLight"/>
              </a:rPr>
              <a:t>Discusión y en su caso Aprobación de la Venta de Predio Rústico Denominado “El Estuche Grande” ubicado en el Municipio de Tapalpa, Jalisco propiedad del IPEJAL.</a:t>
            </a:r>
            <a:endParaRPr/>
          </a:p>
        </p:txBody>
      </p:sp>
      <p:sp>
        <p:nvSpPr>
          <p:cNvPr id="1107" name="Google Shape;1107;p87"/>
          <p:cNvSpPr txBox="1"/>
          <p:nvPr/>
        </p:nvSpPr>
        <p:spPr>
          <a:xfrm>
            <a:off x="560276" y="2590075"/>
            <a:ext cx="7377775" cy="14700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726772"/>
              </a:buClr>
              <a:buSzPts val="2800"/>
              <a:buFont typeface="Arial"/>
              <a:buNone/>
            </a:pPr>
            <a:r>
              <a:t/>
            </a:r>
            <a:endParaRPr b="1" sz="2800">
              <a:solidFill>
                <a:srgbClr val="726772"/>
              </a:solidFill>
              <a:latin typeface="Arial"/>
              <a:ea typeface="Arial"/>
              <a:cs typeface="Arial"/>
              <a:sym typeface="Arial"/>
            </a:endParaRPr>
          </a:p>
        </p:txBody>
      </p:sp>
      <p:sp>
        <p:nvSpPr>
          <p:cNvPr id="1108" name="Google Shape;1108;p87"/>
          <p:cNvSpPr txBox="1"/>
          <p:nvPr/>
        </p:nvSpPr>
        <p:spPr>
          <a:xfrm>
            <a:off x="3996159" y="3805554"/>
            <a:ext cx="1095399" cy="21544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800"/>
              <a:buFont typeface="Prompt ExtraLight"/>
              <a:buNone/>
            </a:pPr>
            <a:r>
              <a:rPr b="1" lang="es-MX" sz="800">
                <a:solidFill>
                  <a:srgbClr val="7F7F7F"/>
                </a:solidFill>
                <a:latin typeface="Prompt ExtraLight"/>
                <a:ea typeface="Prompt ExtraLight"/>
                <a:cs typeface="Prompt ExtraLight"/>
                <a:sym typeface="Prompt ExtraLight"/>
              </a:rPr>
              <a:t>Oficio</a:t>
            </a:r>
            <a:endParaRPr b="1" i="0" sz="800" u="none" cap="none" strike="noStrike">
              <a:solidFill>
                <a:srgbClr val="7F7F7F"/>
              </a:solidFill>
              <a:latin typeface="Prompt ExtraLight"/>
              <a:ea typeface="Prompt ExtraLight"/>
              <a:cs typeface="Prompt ExtraLight"/>
              <a:sym typeface="Prompt ExtraLight"/>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sp>
        <p:nvSpPr>
          <p:cNvPr id="1113" name="Google Shape;1113;p88"/>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114" name="Google Shape;1114;p88"/>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115" name="Google Shape;1115;p88"/>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116" name="Google Shape;1116;p88"/>
          <p:cNvSpPr txBox="1"/>
          <p:nvPr>
            <p:ph idx="1" type="body"/>
          </p:nvPr>
        </p:nvSpPr>
        <p:spPr>
          <a:xfrm>
            <a:off x="234155" y="1133523"/>
            <a:ext cx="8675687" cy="1334724"/>
          </a:xfrm>
          <a:prstGeom prst="rect">
            <a:avLst/>
          </a:prstGeom>
          <a:noFill/>
          <a:ln>
            <a:noFill/>
          </a:ln>
        </p:spPr>
        <p:txBody>
          <a:bodyPr anchorCtr="0" anchor="t" bIns="45700" lIns="91425" spcFirstLastPara="1" rIns="91425" wrap="square" tIns="45700">
            <a:spAutoFit/>
          </a:bodyPr>
          <a:lstStyle/>
          <a:p>
            <a:pPr indent="0" lvl="0" marL="0" rtl="0" algn="just">
              <a:lnSpc>
                <a:spcPct val="90000"/>
              </a:lnSpc>
              <a:spcBef>
                <a:spcPts val="0"/>
              </a:spcBef>
              <a:spcAft>
                <a:spcPts val="0"/>
              </a:spcAft>
              <a:buSzPts val="1600"/>
              <a:buNone/>
            </a:pPr>
            <a:r>
              <a:rPr lang="es-MX" sz="1600">
                <a:solidFill>
                  <a:srgbClr val="7F7F7F"/>
                </a:solidFill>
              </a:rPr>
              <a:t>Actualmente se tiene un total de “20” casos (PCP) </a:t>
            </a:r>
            <a:r>
              <a:rPr b="1" lang="es-MX" sz="1600">
                <a:solidFill>
                  <a:srgbClr val="7F7F7F"/>
                </a:solidFill>
              </a:rPr>
              <a:t>de suplantación de identidad de afiliados, DEL CUALES “19” SE ENCUNTRAS AFECTADOS. </a:t>
            </a:r>
            <a:endParaRPr/>
          </a:p>
          <a:p>
            <a:pPr indent="0" lvl="0" marL="0" rtl="0" algn="just">
              <a:lnSpc>
                <a:spcPct val="90000"/>
              </a:lnSpc>
              <a:spcBef>
                <a:spcPts val="1000"/>
              </a:spcBef>
              <a:spcAft>
                <a:spcPts val="0"/>
              </a:spcAft>
              <a:buSzPts val="1600"/>
              <a:buNone/>
            </a:pPr>
            <a:r>
              <a:rPr lang="es-MX" sz="1600">
                <a:solidFill>
                  <a:srgbClr val="7F7F7F"/>
                </a:solidFill>
              </a:rPr>
              <a:t>El monto original denunciado $1’152,973 y un adeudo por capital $2´626,280.01; suscitados entre los año 2014 a 2019; lo que suscito inconformidad entre los afiliados, por lo que IPEJAL procedió a fijar postura en sesión ordinaria 08/2020</a:t>
            </a:r>
            <a:endParaRPr sz="1600"/>
          </a:p>
        </p:txBody>
      </p:sp>
      <p:grpSp>
        <p:nvGrpSpPr>
          <p:cNvPr id="1117" name="Google Shape;1117;p88"/>
          <p:cNvGrpSpPr/>
          <p:nvPr/>
        </p:nvGrpSpPr>
        <p:grpSpPr>
          <a:xfrm>
            <a:off x="646406" y="2697946"/>
            <a:ext cx="2753303" cy="3210848"/>
            <a:chOff x="95560" y="392"/>
            <a:chExt cx="2753303" cy="3210848"/>
          </a:xfrm>
        </p:grpSpPr>
        <p:sp>
          <p:nvSpPr>
            <p:cNvPr id="1118" name="Google Shape;1118;p88"/>
            <p:cNvSpPr/>
            <p:nvPr/>
          </p:nvSpPr>
          <p:spPr>
            <a:xfrm>
              <a:off x="95560" y="392"/>
              <a:ext cx="2753303" cy="1284339"/>
            </a:xfrm>
            <a:prstGeom prst="roundRect">
              <a:avLst>
                <a:gd fmla="val 10000" name="adj"/>
              </a:avLst>
            </a:prstGeom>
            <a:solidFill>
              <a:srgbClr val="AB84C6">
                <a:alpha val="89803"/>
              </a:srgbClr>
            </a:solidFill>
            <a:ln cap="flat" cmpd="sng" w="171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p88"/>
            <p:cNvSpPr txBox="1"/>
            <p:nvPr/>
          </p:nvSpPr>
          <p:spPr>
            <a:xfrm>
              <a:off x="133177" y="38009"/>
              <a:ext cx="2678069" cy="1209105"/>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2400"/>
                <a:buFont typeface="Century Gothic"/>
                <a:buNone/>
              </a:pPr>
              <a:r>
                <a:rPr b="1" lang="es-MX" sz="2400">
                  <a:solidFill>
                    <a:schemeClr val="lt1"/>
                  </a:solidFill>
                  <a:latin typeface="Century Gothic"/>
                  <a:ea typeface="Century Gothic"/>
                  <a:cs typeface="Century Gothic"/>
                  <a:sym typeface="Century Gothic"/>
                </a:rPr>
                <a:t>Sesión Ordinaria 08/2020</a:t>
              </a:r>
              <a:endParaRPr/>
            </a:p>
          </p:txBody>
        </p:sp>
        <p:sp>
          <p:nvSpPr>
            <p:cNvPr id="1120" name="Google Shape;1120;p88"/>
            <p:cNvSpPr/>
            <p:nvPr/>
          </p:nvSpPr>
          <p:spPr>
            <a:xfrm rot="5400000">
              <a:off x="1231398" y="1316840"/>
              <a:ext cx="481627" cy="577952"/>
            </a:xfrm>
            <a:prstGeom prst="rightArrow">
              <a:avLst>
                <a:gd fmla="val 60000" name="adj1"/>
                <a:gd fmla="val 50000" name="adj2"/>
              </a:avLst>
            </a:prstGeom>
            <a:solidFill>
              <a:srgbClr val="A37A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1" name="Google Shape;1121;p88"/>
            <p:cNvSpPr txBox="1"/>
            <p:nvPr/>
          </p:nvSpPr>
          <p:spPr>
            <a:xfrm>
              <a:off x="1298826" y="1365002"/>
              <a:ext cx="346772" cy="33713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800"/>
                <a:buFont typeface="Prompt ExtraLight"/>
                <a:buNone/>
              </a:pPr>
              <a:r>
                <a:t/>
              </a:r>
              <a:endParaRPr sz="1800">
                <a:solidFill>
                  <a:schemeClr val="lt1"/>
                </a:solidFill>
                <a:latin typeface="Prompt ExtraLight"/>
                <a:ea typeface="Prompt ExtraLight"/>
                <a:cs typeface="Prompt ExtraLight"/>
                <a:sym typeface="Prompt ExtraLight"/>
              </a:endParaRPr>
            </a:p>
          </p:txBody>
        </p:sp>
        <p:sp>
          <p:nvSpPr>
            <p:cNvPr id="1122" name="Google Shape;1122;p88"/>
            <p:cNvSpPr/>
            <p:nvPr/>
          </p:nvSpPr>
          <p:spPr>
            <a:xfrm>
              <a:off x="95560" y="1926901"/>
              <a:ext cx="2753303" cy="1284339"/>
            </a:xfrm>
            <a:prstGeom prst="roundRect">
              <a:avLst>
                <a:gd fmla="val 10000" name="adj"/>
              </a:avLst>
            </a:prstGeom>
            <a:solidFill>
              <a:srgbClr val="AB84C6">
                <a:alpha val="49803"/>
              </a:srgbClr>
            </a:solidFill>
            <a:ln cap="flat" cmpd="sng" w="171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88"/>
            <p:cNvSpPr txBox="1"/>
            <p:nvPr/>
          </p:nvSpPr>
          <p:spPr>
            <a:xfrm>
              <a:off x="133177" y="1964518"/>
              <a:ext cx="2678069" cy="1209105"/>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1600"/>
                <a:buFont typeface="Century Gothic"/>
                <a:buNone/>
              </a:pPr>
              <a:r>
                <a:rPr lang="es-MX" sz="1600">
                  <a:solidFill>
                    <a:schemeClr val="dk1"/>
                  </a:solidFill>
                  <a:latin typeface="Century Gothic"/>
                  <a:ea typeface="Century Gothic"/>
                  <a:cs typeface="Century Gothic"/>
                  <a:sym typeface="Century Gothic"/>
                </a:rPr>
                <a:t>Se aprobó suspensión de descuentos vía nomina con las siguientes condicionantes</a:t>
              </a:r>
              <a:endParaRPr/>
            </a:p>
          </p:txBody>
        </p:sp>
      </p:grpSp>
      <p:grpSp>
        <p:nvGrpSpPr>
          <p:cNvPr id="1124" name="Google Shape;1124;p88"/>
          <p:cNvGrpSpPr/>
          <p:nvPr/>
        </p:nvGrpSpPr>
        <p:grpSpPr>
          <a:xfrm>
            <a:off x="5310827" y="2620778"/>
            <a:ext cx="3399146" cy="3664927"/>
            <a:chOff x="-566466" y="224616"/>
            <a:chExt cx="3198355" cy="1770907"/>
          </a:xfrm>
        </p:grpSpPr>
        <p:sp>
          <p:nvSpPr>
            <p:cNvPr id="1125" name="Google Shape;1125;p88"/>
            <p:cNvSpPr/>
            <p:nvPr/>
          </p:nvSpPr>
          <p:spPr>
            <a:xfrm>
              <a:off x="-520082" y="244428"/>
              <a:ext cx="3151971" cy="1751095"/>
            </a:xfrm>
            <a:prstGeom prst="roundRect">
              <a:avLst>
                <a:gd fmla="val 10000" name="adj"/>
              </a:avLst>
            </a:prstGeom>
            <a:noFill/>
            <a:ln cap="flat" cmpd="sng" w="171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6" name="Google Shape;1126;p88"/>
            <p:cNvSpPr txBox="1"/>
            <p:nvPr/>
          </p:nvSpPr>
          <p:spPr>
            <a:xfrm>
              <a:off x="-566466" y="224616"/>
              <a:ext cx="3151970" cy="1648519"/>
            </a:xfrm>
            <a:prstGeom prst="rect">
              <a:avLst/>
            </a:prstGeom>
            <a:noFill/>
            <a:ln>
              <a:noFill/>
            </a:ln>
          </p:spPr>
          <p:txBody>
            <a:bodyPr anchorCtr="0" anchor="ctr" bIns="83800" lIns="83800" spcFirstLastPara="1" rIns="83800" wrap="square" tIns="83800">
              <a:noAutofit/>
            </a:bodyPr>
            <a:lstStyle/>
            <a:p>
              <a:pPr indent="-342900" lvl="0" marL="342900" marR="0" rtl="0" algn="just">
                <a:lnSpc>
                  <a:spcPct val="150000"/>
                </a:lnSpc>
                <a:spcBef>
                  <a:spcPts val="0"/>
                </a:spcBef>
                <a:spcAft>
                  <a:spcPts val="0"/>
                </a:spcAft>
                <a:buClr>
                  <a:schemeClr val="dk1"/>
                </a:buClr>
                <a:buSzPts val="1400"/>
                <a:buFont typeface="Noto Sans Symbols"/>
                <a:buChar char="∙"/>
              </a:pPr>
              <a:r>
                <a:rPr b="1" lang="es-MX" sz="1400">
                  <a:solidFill>
                    <a:schemeClr val="dk1"/>
                  </a:solidFill>
                  <a:latin typeface="Century Gothic"/>
                  <a:ea typeface="Century Gothic"/>
                  <a:cs typeface="Century Gothic"/>
                  <a:sym typeface="Century Gothic"/>
                </a:rPr>
                <a:t>Presentar denuncia</a:t>
              </a:r>
              <a:endParaRPr/>
            </a:p>
            <a:p>
              <a:pPr indent="-342900" lvl="0" marL="342900" marR="0" rtl="0" algn="just">
                <a:lnSpc>
                  <a:spcPct val="150000"/>
                </a:lnSpc>
                <a:spcBef>
                  <a:spcPts val="0"/>
                </a:spcBef>
                <a:spcAft>
                  <a:spcPts val="0"/>
                </a:spcAft>
                <a:buClr>
                  <a:schemeClr val="dk1"/>
                </a:buClr>
                <a:buSzPts val="1400"/>
                <a:buFont typeface="Noto Sans Symbols"/>
                <a:buChar char="∙"/>
              </a:pPr>
              <a:r>
                <a:rPr b="1" lang="es-MX" sz="1400">
                  <a:solidFill>
                    <a:schemeClr val="dk1"/>
                  </a:solidFill>
                  <a:latin typeface="Century Gothic"/>
                  <a:ea typeface="Century Gothic"/>
                  <a:cs typeface="Century Gothic"/>
                  <a:sym typeface="Century Gothic"/>
                </a:rPr>
                <a:t>Contar con dictamen de grafoscopia, que exprese que no coincide la firma con la del titular. </a:t>
              </a:r>
              <a:endParaRPr b="1" sz="1400">
                <a:solidFill>
                  <a:schemeClr val="dk1"/>
                </a:solidFill>
                <a:latin typeface="Century Gothic"/>
                <a:ea typeface="Century Gothic"/>
                <a:cs typeface="Century Gothic"/>
                <a:sym typeface="Century Gothic"/>
              </a:endParaRPr>
            </a:p>
            <a:p>
              <a:pPr indent="-342900" lvl="0" marL="342900" marR="0" rtl="0" algn="just">
                <a:lnSpc>
                  <a:spcPct val="150000"/>
                </a:lnSpc>
                <a:spcBef>
                  <a:spcPts val="0"/>
                </a:spcBef>
                <a:spcAft>
                  <a:spcPts val="0"/>
                </a:spcAft>
                <a:buClr>
                  <a:schemeClr val="dk1"/>
                </a:buClr>
                <a:buSzPts val="1400"/>
                <a:buFont typeface="Noto Sans Symbols"/>
                <a:buChar char="∙"/>
              </a:pPr>
              <a:r>
                <a:rPr b="1" lang="es-MX" sz="1400" u="sng">
                  <a:solidFill>
                    <a:schemeClr val="dk1"/>
                  </a:solidFill>
                  <a:latin typeface="Century Gothic"/>
                  <a:ea typeface="Century Gothic"/>
                  <a:cs typeface="Century Gothic"/>
                  <a:sym typeface="Century Gothic"/>
                </a:rPr>
                <a:t>Retener el fondo </a:t>
              </a:r>
              <a:r>
                <a:rPr b="1" lang="es-MX" sz="1400">
                  <a:solidFill>
                    <a:schemeClr val="dk1"/>
                  </a:solidFill>
                  <a:latin typeface="Century Gothic"/>
                  <a:ea typeface="Century Gothic"/>
                  <a:cs typeface="Century Gothic"/>
                  <a:sym typeface="Century Gothic"/>
                </a:rPr>
                <a:t>hasta la conclusión del proceso judicial respectivo.</a:t>
              </a:r>
              <a:endParaRPr b="1" sz="1400">
                <a:solidFill>
                  <a:schemeClr val="dk1"/>
                </a:solidFill>
                <a:latin typeface="Century Gothic"/>
                <a:ea typeface="Century Gothic"/>
                <a:cs typeface="Century Gothic"/>
                <a:sym typeface="Century Gothic"/>
              </a:endParaRPr>
            </a:p>
          </p:txBody>
        </p:sp>
      </p:grpSp>
      <p:grpSp>
        <p:nvGrpSpPr>
          <p:cNvPr id="1127" name="Google Shape;1127;p88"/>
          <p:cNvGrpSpPr/>
          <p:nvPr/>
        </p:nvGrpSpPr>
        <p:grpSpPr>
          <a:xfrm rot="-5400000">
            <a:off x="4060563" y="4025612"/>
            <a:ext cx="1156864" cy="729969"/>
            <a:chOff x="2289167" y="1861073"/>
            <a:chExt cx="787992" cy="656660"/>
          </a:xfrm>
        </p:grpSpPr>
        <p:sp>
          <p:nvSpPr>
            <p:cNvPr id="1128" name="Google Shape;1128;p88"/>
            <p:cNvSpPr/>
            <p:nvPr/>
          </p:nvSpPr>
          <p:spPr>
            <a:xfrm rot="5400000">
              <a:off x="2354833" y="1795407"/>
              <a:ext cx="656660" cy="787992"/>
            </a:xfrm>
            <a:prstGeom prst="rightArrow">
              <a:avLst>
                <a:gd fmla="val 60000" name="adj1"/>
                <a:gd fmla="val 50000" name="adj2"/>
              </a:avLst>
            </a:prstGeom>
            <a:solidFill>
              <a:srgbClr val="D1C1D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88"/>
            <p:cNvSpPr txBox="1"/>
            <p:nvPr/>
          </p:nvSpPr>
          <p:spPr>
            <a:xfrm>
              <a:off x="2446765" y="1861073"/>
              <a:ext cx="472796" cy="45966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700">
                <a:solidFill>
                  <a:srgbClr val="CDCCE8"/>
                </a:solidFill>
                <a:latin typeface="Prompt ExtraLight"/>
                <a:ea typeface="Prompt ExtraLight"/>
                <a:cs typeface="Prompt ExtraLight"/>
                <a:sym typeface="Prompt ExtraLight"/>
              </a:endParaRPr>
            </a:p>
          </p:txBody>
        </p:sp>
      </p:grpSp>
      <p:sp>
        <p:nvSpPr>
          <p:cNvPr id="1130" name="Google Shape;1130;p88"/>
          <p:cNvSpPr txBox="1"/>
          <p:nvPr/>
        </p:nvSpPr>
        <p:spPr>
          <a:xfrm>
            <a:off x="234155" y="755504"/>
            <a:ext cx="8229600" cy="320088"/>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rgbClr val="593470"/>
              </a:buClr>
              <a:buSzPts val="1600"/>
              <a:buFont typeface="Noto Sans Symbols"/>
              <a:buNone/>
            </a:pPr>
            <a:r>
              <a:rPr b="1" lang="es-MX" sz="1600">
                <a:solidFill>
                  <a:srgbClr val="7030A0"/>
                </a:solidFill>
                <a:latin typeface="Prompt ExtraLight"/>
                <a:ea typeface="Prompt ExtraLight"/>
                <a:cs typeface="Prompt ExtraLight"/>
                <a:sym typeface="Prompt ExtraLight"/>
              </a:rPr>
              <a:t>ANTECEDENTE</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8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136" name="Google Shape;1136;p89"/>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137" name="Google Shape;1137;p8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138" name="Google Shape;1138;p89"/>
          <p:cNvSpPr txBox="1"/>
          <p:nvPr/>
        </p:nvSpPr>
        <p:spPr>
          <a:xfrm>
            <a:off x="234155" y="755504"/>
            <a:ext cx="8229600" cy="320088"/>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rgbClr val="593470"/>
              </a:buClr>
              <a:buSzPts val="1600"/>
              <a:buFont typeface="Noto Sans Symbols"/>
              <a:buNone/>
            </a:pPr>
            <a:r>
              <a:rPr b="1" lang="es-MX" sz="1600">
                <a:solidFill>
                  <a:srgbClr val="7030A0"/>
                </a:solidFill>
                <a:latin typeface="Prompt ExtraLight"/>
                <a:ea typeface="Prompt ExtraLight"/>
                <a:cs typeface="Prompt ExtraLight"/>
                <a:sym typeface="Prompt ExtraLight"/>
              </a:rPr>
              <a:t>SUPUESTOS</a:t>
            </a:r>
            <a:endParaRPr/>
          </a:p>
        </p:txBody>
      </p:sp>
      <p:graphicFrame>
        <p:nvGraphicFramePr>
          <p:cNvPr id="1139" name="Google Shape;1139;p89"/>
          <p:cNvGraphicFramePr/>
          <p:nvPr/>
        </p:nvGraphicFramePr>
        <p:xfrm>
          <a:off x="341579" y="1058551"/>
          <a:ext cx="3000000" cy="3000000"/>
        </p:xfrm>
        <a:graphic>
          <a:graphicData uri="http://schemas.openxmlformats.org/drawingml/2006/table">
            <a:tbl>
              <a:tblPr>
                <a:noFill/>
                <a:tableStyleId>{EC702FA4-0B6E-4CA2-9FBC-0E6E489B9519}</a:tableStyleId>
              </a:tblPr>
              <a:tblGrid>
                <a:gridCol w="231900"/>
                <a:gridCol w="1562025"/>
                <a:gridCol w="986550"/>
                <a:gridCol w="766950"/>
                <a:gridCol w="687800"/>
                <a:gridCol w="4333075"/>
              </a:tblGrid>
              <a:tr h="282750">
                <a:tc>
                  <a:txBody>
                    <a:bodyPr/>
                    <a:lstStyle/>
                    <a:p>
                      <a:pPr indent="0" lvl="0" marL="0" marR="0" rtl="0" algn="ctr">
                        <a:spcBef>
                          <a:spcPts val="0"/>
                        </a:spcBef>
                        <a:spcAft>
                          <a:spcPts val="0"/>
                        </a:spcAft>
                        <a:buNone/>
                      </a:pPr>
                      <a:r>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SUPUESTO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SERVIDORES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AVAL</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OBSERVACIONES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r>
              <a:tr h="831100">
                <a:tc rowSpan="6">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Denuncia presentada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6">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3</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6">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15.78%</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6">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SNTE</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Documentos se encuentran extraviados (Fiscalía señala que nunca fueron exhibidos y en archivo de IPEJAL existe constancia de préstamo de documentos a un servidor público en particular)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2827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adeuda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podra realizarse dictamen pericial</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40970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cuenta con dictamen</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rowSpan="2">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podrá seguirse procedimiento judicial alguno por parte de IPEJAL</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381600">
                <a:tc vMerge="1"/>
                <a:tc rowSpan="3">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NO cuenta con fundatorio</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vMerge="1"/>
                <a:tc vMerge="1"/>
                <a:tc vMerge="1"/>
                <a:tc vMerge="1"/>
              </a:tr>
              <a:tr h="556925">
                <a:tc vMerge="1"/>
                <a:tc vMerge="1"/>
                <a:tc vMerge="1"/>
                <a:tc vMerge="1"/>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deberá presentar queja en contraloría contra quien resulte responsable por la perdida de documentos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556925">
                <a:tc vMerge="1"/>
                <a:tc vMerge="1"/>
                <a:tc vMerge="1"/>
                <a:tc vMerge="1"/>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Uno de los creditos se encuentra liquidado debido a que promovió amparo, en el cual se ordeno devolver pagos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831100">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B)</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Denuncia presentada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1</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5.26%</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SNTE</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Documentos se encuentran extraviados (Fiscalía señala que nunca fueron exhibidos y en archivo de IPEJAL existe constancia de préstamo de documentos a un servidor público en particular)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2827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SI adeuda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podra realizarse dictamen pericial</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40970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cuenta con dictamen</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podrá seguirse procedimiento judicial alguno por IPEJAL</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r h="556925">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NO cuenta con fundatorio</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deberá presentar queja en contraloría contra quien resulte responsable por la perdida de documentos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r>
            </a:tbl>
          </a:graphicData>
        </a:graphic>
      </p:graphicFrame>
      <p:sp>
        <p:nvSpPr>
          <p:cNvPr id="1140" name="Google Shape;1140;p89"/>
          <p:cNvSpPr txBox="1"/>
          <p:nvPr/>
        </p:nvSpPr>
        <p:spPr>
          <a:xfrm>
            <a:off x="1725285" y="735385"/>
            <a:ext cx="718455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200">
                <a:solidFill>
                  <a:schemeClr val="dk1"/>
                </a:solidFill>
                <a:latin typeface="Prompt ExtraLight"/>
                <a:ea typeface="Prompt ExtraLight"/>
                <a:cs typeface="Prompt ExtraLight"/>
                <a:sym typeface="Prompt ExtraLight"/>
              </a:rPr>
              <a:t>Se cuenta con 5 supuestos (8 SISTEMA ORAL y 11 SISTEMA TRADICIONAL):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9"/>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268" name="Google Shape;268;p9"/>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269" name="Google Shape;269;p9"/>
          <p:cNvSpPr txBox="1"/>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200"/>
              <a:buFont typeface="Arial"/>
              <a:buNone/>
            </a:pPr>
            <a:r>
              <a:rPr b="1" lang="es-MX" sz="2200">
                <a:solidFill>
                  <a:schemeClr val="lt1"/>
                </a:solidFill>
                <a:latin typeface="Arial"/>
                <a:ea typeface="Arial"/>
                <a:cs typeface="Arial"/>
                <a:sym typeface="Arial"/>
              </a:rPr>
              <a:t>Distribución de Afiliados y Pensionados</a:t>
            </a:r>
            <a:endParaRPr/>
          </a:p>
        </p:txBody>
      </p:sp>
      <p:sp>
        <p:nvSpPr>
          <p:cNvPr id="270" name="Google Shape;270;p9"/>
          <p:cNvSpPr txBox="1"/>
          <p:nvPr/>
        </p:nvSpPr>
        <p:spPr>
          <a:xfrm>
            <a:off x="101536" y="669575"/>
            <a:ext cx="46053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200">
                <a:solidFill>
                  <a:srgbClr val="7030A0"/>
                </a:solidFill>
                <a:latin typeface="Prompt ExtraLight"/>
                <a:ea typeface="Prompt ExtraLight"/>
                <a:cs typeface="Prompt ExtraLight"/>
                <a:sym typeface="Prompt ExtraLight"/>
              </a:rPr>
              <a:t>TIPO DE PENSIÓN, RANGO DE EDAD Y PENSIÓN PROMEDIO</a:t>
            </a:r>
            <a:endParaRPr/>
          </a:p>
        </p:txBody>
      </p:sp>
      <p:pic>
        <p:nvPicPr>
          <p:cNvPr id="271" name="Google Shape;271;p9"/>
          <p:cNvPicPr preferRelativeResize="0"/>
          <p:nvPr/>
        </p:nvPicPr>
        <p:blipFill rotWithShape="1">
          <a:blip r:embed="rId3">
            <a:alphaModFix/>
          </a:blip>
          <a:srcRect b="0" l="0" r="0" t="0"/>
          <a:stretch/>
        </p:blipFill>
        <p:spPr>
          <a:xfrm>
            <a:off x="101536" y="978432"/>
            <a:ext cx="8934961" cy="4843672"/>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4" name="Shape 1144"/>
        <p:cNvGrpSpPr/>
        <p:nvPr/>
      </p:nvGrpSpPr>
      <p:grpSpPr>
        <a:xfrm>
          <a:off x="0" y="0"/>
          <a:ext cx="0" cy="0"/>
          <a:chOff x="0" y="0"/>
          <a:chExt cx="0" cy="0"/>
        </a:xfrm>
      </p:grpSpPr>
      <p:sp>
        <p:nvSpPr>
          <p:cNvPr id="1145" name="Google Shape;1145;p90"/>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146" name="Google Shape;1146;p90"/>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147" name="Google Shape;1147;p90"/>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148" name="Google Shape;1148;p90"/>
          <p:cNvSpPr txBox="1"/>
          <p:nvPr/>
        </p:nvSpPr>
        <p:spPr>
          <a:xfrm>
            <a:off x="234155" y="755504"/>
            <a:ext cx="8229600" cy="320088"/>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rgbClr val="593470"/>
              </a:buClr>
              <a:buSzPts val="1600"/>
              <a:buFont typeface="Noto Sans Symbols"/>
              <a:buNone/>
            </a:pPr>
            <a:r>
              <a:rPr b="1" lang="es-MX" sz="1600">
                <a:solidFill>
                  <a:srgbClr val="7030A0"/>
                </a:solidFill>
                <a:latin typeface="Prompt ExtraLight"/>
                <a:ea typeface="Prompt ExtraLight"/>
                <a:cs typeface="Prompt ExtraLight"/>
                <a:sym typeface="Prompt ExtraLight"/>
              </a:rPr>
              <a:t>SUPUESTOS</a:t>
            </a:r>
            <a:endParaRPr/>
          </a:p>
        </p:txBody>
      </p:sp>
      <p:sp>
        <p:nvSpPr>
          <p:cNvPr id="1149" name="Google Shape;1149;p90"/>
          <p:cNvSpPr txBox="1"/>
          <p:nvPr/>
        </p:nvSpPr>
        <p:spPr>
          <a:xfrm>
            <a:off x="1725285" y="735385"/>
            <a:ext cx="718455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200">
                <a:solidFill>
                  <a:schemeClr val="dk1"/>
                </a:solidFill>
                <a:latin typeface="Prompt ExtraLight"/>
                <a:ea typeface="Prompt ExtraLight"/>
                <a:cs typeface="Prompt ExtraLight"/>
                <a:sym typeface="Prompt ExtraLight"/>
              </a:rPr>
              <a:t>Se cuenta con 5 supuestos (8 SISTEMA ORAL y 11 SISTEMA TRADICIONAL): </a:t>
            </a:r>
            <a:endParaRPr/>
          </a:p>
        </p:txBody>
      </p:sp>
      <p:graphicFrame>
        <p:nvGraphicFramePr>
          <p:cNvPr id="1150" name="Google Shape;1150;p90"/>
          <p:cNvGraphicFramePr/>
          <p:nvPr/>
        </p:nvGraphicFramePr>
        <p:xfrm>
          <a:off x="358656" y="1401157"/>
          <a:ext cx="3000000" cy="3000000"/>
        </p:xfrm>
        <a:graphic>
          <a:graphicData uri="http://schemas.openxmlformats.org/drawingml/2006/table">
            <a:tbl>
              <a:tblPr>
                <a:noFill/>
                <a:tableStyleId>{EC702FA4-0B6E-4CA2-9FBC-0E6E489B9519}</a:tableStyleId>
              </a:tblPr>
              <a:tblGrid>
                <a:gridCol w="221300"/>
                <a:gridCol w="2374250"/>
                <a:gridCol w="815925"/>
                <a:gridCol w="562700"/>
                <a:gridCol w="1575575"/>
                <a:gridCol w="2876900"/>
              </a:tblGrid>
              <a:tr h="172600">
                <a:tc>
                  <a:txBody>
                    <a:bodyPr/>
                    <a:lstStyle/>
                    <a:p>
                      <a:pPr indent="0" lvl="0" marL="0" marR="0" rtl="0" algn="ctr">
                        <a:spcBef>
                          <a:spcPts val="0"/>
                        </a:spcBef>
                        <a:spcAft>
                          <a:spcPts val="0"/>
                        </a:spcAft>
                        <a:buNone/>
                      </a:pPr>
                      <a:r>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SUPUESTO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SERVIDORES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AVAL</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OBSERVACIONES</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r>
              <a:tr h="135650">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C)</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Denuncia presentada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5</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26.31%</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3">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SNTE (4)</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Se requiere que el afiliado solicite a Fiscalía dictamen para que IPEJAL este en aptitud exhibir documento fundatorio</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r>
              <a:tr h="1356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SI adeuda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vMerge="1"/>
              </a:tr>
              <a:tr h="1356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cuenta con dictamen</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vMerge="1"/>
              </a:tr>
              <a:tr h="398725">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SI cuenta con fundatorio (3 en archivo, 1 en prestaciones y 1 ya fue exhibido a Fiscalía)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AFILIADO (1)</a:t>
                      </a:r>
                      <a:endParaRPr b="0" i="0" sz="1200" u="none" cap="none" strike="noStrike">
                        <a:solidFill>
                          <a:srgbClr val="FF0000"/>
                        </a:solidFill>
                        <a:latin typeface="Prompt ExtraLight"/>
                        <a:ea typeface="Prompt ExtraLight"/>
                        <a:cs typeface="Prompt ExtraLight"/>
                        <a:sym typeface="Prompt ExtraLight"/>
                      </a:endParaRPr>
                    </a:p>
                  </a:txBody>
                  <a:tcPr marT="4300" marB="0" marR="4300" marL="4300" anchor="b"/>
                </a:tc>
                <a:tc vMerge="1"/>
              </a:tr>
              <a:tr h="135650">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D)</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Denuncia presentada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5</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26.31%</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3">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SNTE (4)</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En espera de la emisión del dictamen, ya se turno al Instituto Jalisciense de Ciencias Forenses </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r>
              <a:tr h="1356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SI adeuda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vMerge="1"/>
              </a:tr>
              <a:tr h="1356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SI cuenta con dictamen</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vMerge="1"/>
              </a:tr>
              <a:tr h="1356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SI cuenta con fundatorio</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FONDO (1)</a:t>
                      </a:r>
                      <a:endParaRPr b="0" i="0" sz="1200" u="none" cap="none" strike="noStrike">
                        <a:solidFill>
                          <a:srgbClr val="FF0000"/>
                        </a:solidFill>
                        <a:latin typeface="Prompt ExtraLight"/>
                        <a:ea typeface="Prompt ExtraLight"/>
                        <a:cs typeface="Prompt ExtraLight"/>
                        <a:sym typeface="Prompt ExtraLight"/>
                      </a:endParaRPr>
                    </a:p>
                  </a:txBody>
                  <a:tcPr marT="4300" marB="0" marR="4300" marL="4300" anchor="b"/>
                </a:tc>
                <a:tc vMerge="1"/>
              </a:tr>
              <a:tr h="135650">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E)</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Denuncia presentada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5</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26.31%</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2">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SNTE (3)</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rowSpan="4">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Dos de los dictamen se encuentran en tramite</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ctr"/>
                </a:tc>
              </a:tr>
              <a:tr h="13565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NO adeuda</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vMerge="1"/>
              </a:tr>
              <a:tr h="267200">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SI cuenta con dictamen (2 EN TRAMITE)</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rowSpan="2">
                  <a:txBody>
                    <a:bodyPr/>
                    <a:lstStyle/>
                    <a:p>
                      <a:pPr indent="0" lvl="0" marL="0" marR="0" rtl="0" algn="ctr">
                        <a:spcBef>
                          <a:spcPts val="0"/>
                        </a:spcBef>
                        <a:spcAft>
                          <a:spcPts val="0"/>
                        </a:spcAft>
                        <a:buNone/>
                      </a:pPr>
                      <a:r>
                        <a:rPr b="0" lang="es-MX" sz="1200" u="none" cap="none" strike="noStrike">
                          <a:latin typeface="Prompt ExtraLight"/>
                          <a:ea typeface="Prompt ExtraLight"/>
                          <a:cs typeface="Prompt ExtraLight"/>
                          <a:sym typeface="Prompt ExtraLight"/>
                        </a:rPr>
                        <a:t>AFILIADO (2)</a:t>
                      </a:r>
                      <a:endParaRPr b="0" i="0" sz="1200" u="none" cap="none" strike="noStrike">
                        <a:solidFill>
                          <a:srgbClr val="FF0000"/>
                        </a:solidFill>
                        <a:latin typeface="Prompt ExtraLight"/>
                        <a:ea typeface="Prompt ExtraLight"/>
                        <a:cs typeface="Prompt ExtraLight"/>
                        <a:sym typeface="Prompt ExtraLight"/>
                      </a:endParaRPr>
                    </a:p>
                  </a:txBody>
                  <a:tcPr marT="4300" marB="0" marR="4300" marL="4300" anchor="b"/>
                </a:tc>
                <a:tc vMerge="1"/>
              </a:tr>
              <a:tr h="220725">
                <a:tc vMerge="1"/>
                <a:tc>
                  <a:txBody>
                    <a:bodyPr/>
                    <a:lstStyle/>
                    <a:p>
                      <a:pPr indent="0" lvl="0" marL="0" marR="0" rtl="0" algn="l">
                        <a:spcBef>
                          <a:spcPts val="0"/>
                        </a:spcBef>
                        <a:spcAft>
                          <a:spcPts val="0"/>
                        </a:spcAft>
                        <a:buNone/>
                      </a:pPr>
                      <a:r>
                        <a:rPr b="0" lang="es-MX" sz="1200" u="none" cap="none" strike="noStrike">
                          <a:latin typeface="Prompt ExtraLight"/>
                          <a:ea typeface="Prompt ExtraLight"/>
                          <a:cs typeface="Prompt ExtraLight"/>
                          <a:sym typeface="Prompt ExtraLight"/>
                        </a:rPr>
                        <a:t>IPEJAL SI cuenta con fundatorio</a:t>
                      </a:r>
                      <a:endParaRPr b="0" i="0" sz="1200" u="none" cap="none" strike="noStrike">
                        <a:solidFill>
                          <a:srgbClr val="000000"/>
                        </a:solidFill>
                        <a:latin typeface="Prompt ExtraLight"/>
                        <a:ea typeface="Prompt ExtraLight"/>
                        <a:cs typeface="Prompt ExtraLight"/>
                        <a:sym typeface="Prompt ExtraLight"/>
                      </a:endParaRPr>
                    </a:p>
                  </a:txBody>
                  <a:tcPr marT="4300" marB="0" marR="4300" marL="4300" anchor="b"/>
                </a:tc>
                <a:tc vMerge="1"/>
                <a:tc vMerge="1"/>
                <a:tc vMerge="1"/>
                <a:tc vMerge="1"/>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91"/>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156" name="Google Shape;1156;p91"/>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157" name="Google Shape;1157;p91"/>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158" name="Google Shape;1158;p91"/>
          <p:cNvSpPr txBox="1"/>
          <p:nvPr/>
        </p:nvSpPr>
        <p:spPr>
          <a:xfrm>
            <a:off x="234155" y="755504"/>
            <a:ext cx="8229600" cy="320088"/>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rgbClr val="593470"/>
              </a:buClr>
              <a:buSzPts val="1600"/>
              <a:buFont typeface="Noto Sans Symbols"/>
              <a:buNone/>
            </a:pPr>
            <a:r>
              <a:rPr b="1" lang="es-MX" sz="1600">
                <a:solidFill>
                  <a:srgbClr val="7030A0"/>
                </a:solidFill>
                <a:latin typeface="Prompt ExtraLight"/>
                <a:ea typeface="Prompt ExtraLight"/>
                <a:cs typeface="Prompt ExtraLight"/>
                <a:sym typeface="Prompt ExtraLight"/>
              </a:rPr>
              <a:t>IMPACTO ECONÓMICO</a:t>
            </a:r>
            <a:endParaRPr/>
          </a:p>
        </p:txBody>
      </p:sp>
      <p:sp>
        <p:nvSpPr>
          <p:cNvPr id="1159" name="Google Shape;1159;p91"/>
          <p:cNvSpPr txBox="1"/>
          <p:nvPr/>
        </p:nvSpPr>
        <p:spPr>
          <a:xfrm>
            <a:off x="414374" y="1231806"/>
            <a:ext cx="8315250" cy="2488758"/>
          </a:xfrm>
          <a:prstGeom prst="rect">
            <a:avLst/>
          </a:prstGeom>
          <a:solidFill>
            <a:schemeClr val="lt1"/>
          </a:solidFill>
          <a:ln cap="flat" cmpd="sng" w="17125">
            <a:solidFill>
              <a:schemeClr val="accent4"/>
            </a:solidFill>
            <a:prstDash val="solid"/>
            <a:round/>
            <a:headEnd len="sm" w="sm" type="none"/>
            <a:tailEnd len="sm" w="sm" type="none"/>
          </a:ln>
        </p:spPr>
        <p:txBody>
          <a:bodyPr anchorCtr="0" anchor="ctr" bIns="152400" lIns="152400" spcFirstLastPara="1" rIns="152400" wrap="square" tIns="152400">
            <a:noAutofit/>
          </a:bodyPr>
          <a:lstStyle/>
          <a:p>
            <a:pPr indent="0" lvl="0" marL="0" marR="0" rtl="0" algn="just">
              <a:lnSpc>
                <a:spcPct val="90000"/>
              </a:lnSpc>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just">
              <a:lnSpc>
                <a:spcPct val="90000"/>
              </a:lnSpc>
              <a:spcBef>
                <a:spcPts val="49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just">
              <a:lnSpc>
                <a:spcPct val="90000"/>
              </a:lnSpc>
              <a:spcBef>
                <a:spcPts val="490"/>
              </a:spcBef>
              <a:spcAft>
                <a:spcPts val="0"/>
              </a:spcAft>
              <a:buNone/>
            </a:pPr>
            <a:r>
              <a:rPr lang="es-MX" sz="1400">
                <a:solidFill>
                  <a:schemeClr val="dk1"/>
                </a:solidFill>
                <a:latin typeface="Prompt ExtraLight"/>
                <a:ea typeface="Prompt ExtraLight"/>
                <a:cs typeface="Prompt ExtraLight"/>
                <a:sym typeface="Prompt ExtraLight"/>
              </a:rPr>
              <a:t>Derivado de los juicios que se han venido presentando en contra del Instituto de Pensiones del Estado de Jalisco, se están reclamando: </a:t>
            </a:r>
            <a:endParaRPr/>
          </a:p>
          <a:p>
            <a:pPr indent="-342900" lvl="0" marL="342900" marR="0" rtl="0" algn="just">
              <a:lnSpc>
                <a:spcPct val="90000"/>
              </a:lnSpc>
              <a:spcBef>
                <a:spcPts val="490"/>
              </a:spcBef>
              <a:spcAft>
                <a:spcPts val="0"/>
              </a:spcAft>
              <a:buClr>
                <a:schemeClr val="dk1"/>
              </a:buClr>
              <a:buSzPts val="1400"/>
              <a:buFont typeface="Arial"/>
              <a:buAutoNum type="alphaLcParenR"/>
            </a:pPr>
            <a:r>
              <a:rPr lang="es-MX" sz="1400">
                <a:solidFill>
                  <a:schemeClr val="dk1"/>
                </a:solidFill>
                <a:latin typeface="Prompt ExtraLight"/>
                <a:ea typeface="Prompt ExtraLight"/>
                <a:cs typeface="Prompt ExtraLight"/>
                <a:sym typeface="Prompt ExtraLight"/>
              </a:rPr>
              <a:t>La nulidad del documento (pagare)</a:t>
            </a:r>
            <a:endParaRPr/>
          </a:p>
          <a:p>
            <a:pPr indent="-342900" lvl="0" marL="342900" marR="0" rtl="0" algn="just">
              <a:lnSpc>
                <a:spcPct val="90000"/>
              </a:lnSpc>
              <a:spcBef>
                <a:spcPts val="490"/>
              </a:spcBef>
              <a:spcAft>
                <a:spcPts val="0"/>
              </a:spcAft>
              <a:buClr>
                <a:schemeClr val="dk1"/>
              </a:buClr>
              <a:buSzPts val="1400"/>
              <a:buFont typeface="Arial"/>
              <a:buAutoNum type="alphaLcParenR"/>
            </a:pPr>
            <a:r>
              <a:rPr lang="es-MX" sz="1400">
                <a:solidFill>
                  <a:schemeClr val="dk1"/>
                </a:solidFill>
                <a:latin typeface="Prompt ExtraLight"/>
                <a:ea typeface="Prompt ExtraLight"/>
                <a:cs typeface="Prompt ExtraLight"/>
                <a:sym typeface="Prompt ExtraLight"/>
              </a:rPr>
              <a:t>Reintegro de las cantidades pagadas</a:t>
            </a:r>
            <a:endParaRPr/>
          </a:p>
          <a:p>
            <a:pPr indent="-342900" lvl="0" marL="342900" marR="0" rtl="0" algn="just">
              <a:lnSpc>
                <a:spcPct val="90000"/>
              </a:lnSpc>
              <a:spcBef>
                <a:spcPts val="490"/>
              </a:spcBef>
              <a:spcAft>
                <a:spcPts val="0"/>
              </a:spcAft>
              <a:buClr>
                <a:schemeClr val="dk1"/>
              </a:buClr>
              <a:buSzPts val="1400"/>
              <a:buFont typeface="Arial"/>
              <a:buAutoNum type="alphaLcParenR"/>
            </a:pPr>
            <a:r>
              <a:rPr lang="es-MX" sz="1400">
                <a:solidFill>
                  <a:schemeClr val="dk1"/>
                </a:solidFill>
                <a:latin typeface="Prompt ExtraLight"/>
                <a:ea typeface="Prompt ExtraLight"/>
                <a:cs typeface="Prompt ExtraLight"/>
                <a:sym typeface="Prompt ExtraLight"/>
              </a:rPr>
              <a:t>Intereses moratorios y ordinarios</a:t>
            </a:r>
            <a:endParaRPr/>
          </a:p>
          <a:p>
            <a:pPr indent="-342900" lvl="0" marL="342900" marR="0" rtl="0" algn="just">
              <a:lnSpc>
                <a:spcPct val="90000"/>
              </a:lnSpc>
              <a:spcBef>
                <a:spcPts val="490"/>
              </a:spcBef>
              <a:spcAft>
                <a:spcPts val="0"/>
              </a:spcAft>
              <a:buClr>
                <a:schemeClr val="dk1"/>
              </a:buClr>
              <a:buSzPts val="1400"/>
              <a:buFont typeface="Arial"/>
              <a:buAutoNum type="alphaLcParenR"/>
            </a:pPr>
            <a:r>
              <a:rPr lang="es-MX" sz="1400">
                <a:solidFill>
                  <a:schemeClr val="dk1"/>
                </a:solidFill>
                <a:latin typeface="Prompt ExtraLight"/>
                <a:ea typeface="Prompt ExtraLight"/>
                <a:cs typeface="Prompt ExtraLight"/>
                <a:sym typeface="Prompt ExtraLight"/>
              </a:rPr>
              <a:t>Actualización</a:t>
            </a:r>
            <a:endParaRPr/>
          </a:p>
          <a:p>
            <a:pPr indent="-342900" lvl="0" marL="342900" marR="0" rtl="0" algn="just">
              <a:lnSpc>
                <a:spcPct val="90000"/>
              </a:lnSpc>
              <a:spcBef>
                <a:spcPts val="490"/>
              </a:spcBef>
              <a:spcAft>
                <a:spcPts val="0"/>
              </a:spcAft>
              <a:buClr>
                <a:schemeClr val="dk1"/>
              </a:buClr>
              <a:buSzPts val="1400"/>
              <a:buFont typeface="Arial"/>
              <a:buAutoNum type="alphaLcParenR"/>
            </a:pPr>
            <a:r>
              <a:rPr lang="es-MX" sz="1400">
                <a:solidFill>
                  <a:schemeClr val="dk1"/>
                </a:solidFill>
                <a:latin typeface="Prompt ExtraLight"/>
                <a:ea typeface="Prompt ExtraLight"/>
                <a:cs typeface="Prompt ExtraLight"/>
                <a:sym typeface="Prompt ExtraLight"/>
              </a:rPr>
              <a:t>Restablecimiento del fondo de garantía (en aquellos casos que proceda)</a:t>
            </a:r>
            <a:endParaRPr/>
          </a:p>
          <a:p>
            <a:pPr indent="-342900" lvl="0" marL="342900" marR="0" rtl="0" algn="just">
              <a:lnSpc>
                <a:spcPct val="90000"/>
              </a:lnSpc>
              <a:spcBef>
                <a:spcPts val="490"/>
              </a:spcBef>
              <a:spcAft>
                <a:spcPts val="0"/>
              </a:spcAft>
              <a:buClr>
                <a:schemeClr val="dk1"/>
              </a:buClr>
              <a:buSzPts val="1400"/>
              <a:buFont typeface="Arial"/>
              <a:buAutoNum type="alphaLcParenR"/>
            </a:pPr>
            <a:r>
              <a:rPr lang="es-MX" sz="1400">
                <a:solidFill>
                  <a:schemeClr val="dk1"/>
                </a:solidFill>
                <a:latin typeface="Prompt ExtraLight"/>
                <a:ea typeface="Prompt ExtraLight"/>
                <a:cs typeface="Prompt ExtraLight"/>
                <a:sym typeface="Prompt ExtraLight"/>
              </a:rPr>
              <a:t>Gastos y costas. </a:t>
            </a:r>
            <a:endParaRPr/>
          </a:p>
          <a:p>
            <a:pPr indent="0" lvl="0" marL="0" marR="0" rtl="0" algn="just">
              <a:lnSpc>
                <a:spcPct val="90000"/>
              </a:lnSpc>
              <a:spcBef>
                <a:spcPts val="490"/>
              </a:spcBef>
              <a:spcAft>
                <a:spcPts val="0"/>
              </a:spcAft>
              <a:buNone/>
            </a:pPr>
            <a:r>
              <a:rPr lang="es-MX" sz="4000">
                <a:solidFill>
                  <a:schemeClr val="dk1"/>
                </a:solidFill>
                <a:latin typeface="Prompt ExtraLight"/>
                <a:ea typeface="Prompt ExtraLight"/>
                <a:cs typeface="Prompt ExtraLight"/>
                <a:sym typeface="Prompt ExtraLight"/>
              </a:rPr>
              <a:t>  </a:t>
            </a:r>
            <a:endParaRPr/>
          </a:p>
        </p:txBody>
      </p:sp>
      <p:sp>
        <p:nvSpPr>
          <p:cNvPr id="1160" name="Google Shape;1160;p91"/>
          <p:cNvSpPr txBox="1"/>
          <p:nvPr/>
        </p:nvSpPr>
        <p:spPr>
          <a:xfrm>
            <a:off x="1200954" y="3945531"/>
            <a:ext cx="2671135" cy="847533"/>
          </a:xfrm>
          <a:prstGeom prst="rect">
            <a:avLst/>
          </a:prstGeom>
          <a:solidFill>
            <a:schemeClr val="lt1"/>
          </a:solidFill>
          <a:ln cap="flat" cmpd="sng" w="17125">
            <a:solidFill>
              <a:schemeClr val="accent4"/>
            </a:solidFill>
            <a:prstDash val="solid"/>
            <a:round/>
            <a:headEnd len="sm" w="sm" type="none"/>
            <a:tailEnd len="sm" w="sm" type="none"/>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ctr">
              <a:lnSpc>
                <a:spcPct val="90000"/>
              </a:lnSpc>
              <a:spcBef>
                <a:spcPts val="49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ctr">
              <a:lnSpc>
                <a:spcPct val="90000"/>
              </a:lnSpc>
              <a:spcBef>
                <a:spcPts val="490"/>
              </a:spcBef>
              <a:spcAft>
                <a:spcPts val="0"/>
              </a:spcAft>
              <a:buNone/>
            </a:pPr>
            <a:r>
              <a:rPr lang="es-MX" sz="2000">
                <a:solidFill>
                  <a:schemeClr val="dk1"/>
                </a:solidFill>
                <a:latin typeface="Prompt ExtraLight"/>
                <a:ea typeface="Prompt ExtraLight"/>
                <a:cs typeface="Prompt ExtraLight"/>
                <a:sym typeface="Prompt ExtraLight"/>
              </a:rPr>
              <a:t>Monto Denunciado</a:t>
            </a:r>
            <a:endParaRPr/>
          </a:p>
          <a:p>
            <a:pPr indent="0" lvl="0" marL="0" marR="0" rtl="0" algn="ctr">
              <a:lnSpc>
                <a:spcPct val="90000"/>
              </a:lnSpc>
              <a:spcBef>
                <a:spcPts val="700"/>
              </a:spcBef>
              <a:spcAft>
                <a:spcPts val="0"/>
              </a:spcAft>
              <a:buNone/>
            </a:pPr>
            <a:r>
              <a:rPr lang="es-MX" sz="2000">
                <a:solidFill>
                  <a:srgbClr val="7F7F7F"/>
                </a:solidFill>
                <a:latin typeface="Prompt ExtraLight"/>
                <a:ea typeface="Prompt ExtraLight"/>
                <a:cs typeface="Prompt ExtraLight"/>
                <a:sym typeface="Prompt ExtraLight"/>
              </a:rPr>
              <a:t>$1’152,973</a:t>
            </a:r>
            <a:endParaRPr sz="2000">
              <a:solidFill>
                <a:schemeClr val="dk1"/>
              </a:solidFill>
              <a:latin typeface="Prompt ExtraLight"/>
              <a:ea typeface="Prompt ExtraLight"/>
              <a:cs typeface="Prompt ExtraLight"/>
              <a:sym typeface="Prompt ExtraLight"/>
            </a:endParaRPr>
          </a:p>
          <a:p>
            <a:pPr indent="0" lvl="0" marL="0" marR="0" rtl="0" algn="ctr">
              <a:lnSpc>
                <a:spcPct val="90000"/>
              </a:lnSpc>
              <a:spcBef>
                <a:spcPts val="700"/>
              </a:spcBef>
              <a:spcAft>
                <a:spcPts val="0"/>
              </a:spcAft>
              <a:buNone/>
            </a:pPr>
            <a:r>
              <a:rPr lang="es-MX" sz="4000">
                <a:solidFill>
                  <a:schemeClr val="dk1"/>
                </a:solidFill>
                <a:latin typeface="Prompt ExtraLight"/>
                <a:ea typeface="Prompt ExtraLight"/>
                <a:cs typeface="Prompt ExtraLight"/>
                <a:sym typeface="Prompt ExtraLight"/>
              </a:rPr>
              <a:t>  </a:t>
            </a:r>
            <a:endParaRPr/>
          </a:p>
        </p:txBody>
      </p:sp>
      <p:sp>
        <p:nvSpPr>
          <p:cNvPr id="1161" name="Google Shape;1161;p91"/>
          <p:cNvSpPr txBox="1"/>
          <p:nvPr/>
        </p:nvSpPr>
        <p:spPr>
          <a:xfrm>
            <a:off x="5153882" y="3951563"/>
            <a:ext cx="2390699" cy="847533"/>
          </a:xfrm>
          <a:prstGeom prst="rect">
            <a:avLst/>
          </a:prstGeom>
          <a:solidFill>
            <a:schemeClr val="lt1"/>
          </a:solidFill>
          <a:ln cap="flat" cmpd="sng" w="17125">
            <a:solidFill>
              <a:schemeClr val="accent4"/>
            </a:solidFill>
            <a:prstDash val="solid"/>
            <a:round/>
            <a:headEnd len="sm" w="sm" type="none"/>
            <a:tailEnd len="sm" w="sm" type="none"/>
          </a:ln>
        </p:spPr>
        <p:txBody>
          <a:bodyPr anchorCtr="0" anchor="ctr" bIns="152400" lIns="152400" spcFirstLastPara="1" rIns="152400" wrap="square" tIns="152400">
            <a:noAutofit/>
          </a:bodyPr>
          <a:lstStyle/>
          <a:p>
            <a:pPr indent="0" lvl="0" marL="0" marR="0" rtl="0" algn="ctr">
              <a:lnSpc>
                <a:spcPct val="90000"/>
              </a:lnSpc>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ctr">
              <a:lnSpc>
                <a:spcPct val="90000"/>
              </a:lnSpc>
              <a:spcBef>
                <a:spcPts val="490"/>
              </a:spcBef>
              <a:spcAft>
                <a:spcPts val="0"/>
              </a:spcAft>
              <a:buNone/>
            </a:pPr>
            <a:r>
              <a:t/>
            </a:r>
            <a:endParaRPr sz="2000">
              <a:solidFill>
                <a:schemeClr val="dk1"/>
              </a:solidFill>
              <a:latin typeface="Prompt ExtraLight"/>
              <a:ea typeface="Prompt ExtraLight"/>
              <a:cs typeface="Prompt ExtraLight"/>
              <a:sym typeface="Prompt ExtraLight"/>
            </a:endParaRPr>
          </a:p>
          <a:p>
            <a:pPr indent="0" lvl="0" marL="0" marR="0" rtl="0" algn="ctr">
              <a:lnSpc>
                <a:spcPct val="90000"/>
              </a:lnSpc>
              <a:spcBef>
                <a:spcPts val="700"/>
              </a:spcBef>
              <a:spcAft>
                <a:spcPts val="0"/>
              </a:spcAft>
              <a:buNone/>
            </a:pPr>
            <a:r>
              <a:rPr lang="es-MX" sz="2000">
                <a:solidFill>
                  <a:schemeClr val="dk1"/>
                </a:solidFill>
                <a:latin typeface="Prompt ExtraLight"/>
                <a:ea typeface="Prompt ExtraLight"/>
                <a:cs typeface="Prompt ExtraLight"/>
                <a:sym typeface="Prompt ExtraLight"/>
              </a:rPr>
              <a:t>Monto Prestado</a:t>
            </a:r>
            <a:endParaRPr/>
          </a:p>
          <a:p>
            <a:pPr indent="0" lvl="0" marL="0" marR="0" rtl="0" algn="ctr">
              <a:lnSpc>
                <a:spcPct val="90000"/>
              </a:lnSpc>
              <a:spcBef>
                <a:spcPts val="700"/>
              </a:spcBef>
              <a:spcAft>
                <a:spcPts val="0"/>
              </a:spcAft>
              <a:buNone/>
            </a:pPr>
            <a:r>
              <a:rPr lang="es-MX" sz="2000">
                <a:solidFill>
                  <a:srgbClr val="7F7F7F"/>
                </a:solidFill>
                <a:latin typeface="Prompt ExtraLight"/>
                <a:ea typeface="Prompt ExtraLight"/>
                <a:cs typeface="Prompt ExtraLight"/>
                <a:sym typeface="Prompt ExtraLight"/>
              </a:rPr>
              <a:t>$2’626,280.91 </a:t>
            </a:r>
            <a:endParaRPr sz="2000">
              <a:solidFill>
                <a:schemeClr val="dk1"/>
              </a:solidFill>
              <a:latin typeface="Prompt ExtraLight"/>
              <a:ea typeface="Prompt ExtraLight"/>
              <a:cs typeface="Prompt ExtraLight"/>
              <a:sym typeface="Prompt ExtraLight"/>
            </a:endParaRPr>
          </a:p>
          <a:p>
            <a:pPr indent="0" lvl="0" marL="0" marR="0" rtl="0" algn="ctr">
              <a:lnSpc>
                <a:spcPct val="90000"/>
              </a:lnSpc>
              <a:spcBef>
                <a:spcPts val="700"/>
              </a:spcBef>
              <a:spcAft>
                <a:spcPts val="0"/>
              </a:spcAft>
              <a:buNone/>
            </a:pPr>
            <a:r>
              <a:rPr lang="es-MX" sz="4000">
                <a:solidFill>
                  <a:schemeClr val="dk1"/>
                </a:solidFill>
                <a:latin typeface="Prompt ExtraLight"/>
                <a:ea typeface="Prompt ExtraLight"/>
                <a:cs typeface="Prompt ExtraLight"/>
                <a:sym typeface="Prompt ExtraLight"/>
              </a:rPr>
              <a:t>  </a:t>
            </a:r>
            <a:endParaRPr/>
          </a:p>
        </p:txBody>
      </p:sp>
      <p:sp>
        <p:nvSpPr>
          <p:cNvPr id="1162" name="Google Shape;1162;p91"/>
          <p:cNvSpPr txBox="1"/>
          <p:nvPr/>
        </p:nvSpPr>
        <p:spPr>
          <a:xfrm>
            <a:off x="2168046" y="5091000"/>
            <a:ext cx="4689810" cy="1194433"/>
          </a:xfrm>
          <a:prstGeom prst="rect">
            <a:avLst/>
          </a:prstGeom>
          <a:solidFill>
            <a:schemeClr val="lt1"/>
          </a:solidFill>
          <a:ln cap="flat" cmpd="sng" w="17125">
            <a:solidFill>
              <a:schemeClr val="accent4"/>
            </a:solidFill>
            <a:prstDash val="solid"/>
            <a:round/>
            <a:headEnd len="sm" w="sm" type="none"/>
            <a:tailEnd len="sm" w="sm" type="none"/>
          </a:ln>
        </p:spPr>
        <p:txBody>
          <a:bodyPr anchorCtr="0" anchor="ctr" bIns="152400" lIns="152400" spcFirstLastPara="1" rIns="152400" wrap="square" tIns="152400">
            <a:noAutofit/>
          </a:bodyPr>
          <a:lstStyle/>
          <a:p>
            <a:pPr indent="0" lvl="0" marL="0" marR="0" rtl="0" algn="just">
              <a:lnSpc>
                <a:spcPct val="90000"/>
              </a:lnSpc>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just">
              <a:lnSpc>
                <a:spcPct val="90000"/>
              </a:lnSpc>
              <a:spcBef>
                <a:spcPts val="49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ctr">
              <a:lnSpc>
                <a:spcPct val="90000"/>
              </a:lnSpc>
              <a:spcBef>
                <a:spcPts val="490"/>
              </a:spcBef>
              <a:spcAft>
                <a:spcPts val="0"/>
              </a:spcAft>
              <a:buNone/>
            </a:pPr>
            <a:r>
              <a:rPr lang="es-MX" sz="2000">
                <a:solidFill>
                  <a:schemeClr val="dk1"/>
                </a:solidFill>
                <a:latin typeface="Prompt ExtraLight"/>
                <a:ea typeface="Prompt ExtraLight"/>
                <a:cs typeface="Prompt ExtraLight"/>
                <a:sym typeface="Prompt ExtraLight"/>
              </a:rPr>
              <a:t>Monto Condena</a:t>
            </a:r>
            <a:endParaRPr/>
          </a:p>
          <a:p>
            <a:pPr indent="0" lvl="0" marL="0" marR="0" rtl="0" algn="ctr">
              <a:lnSpc>
                <a:spcPct val="90000"/>
              </a:lnSpc>
              <a:spcBef>
                <a:spcPts val="700"/>
              </a:spcBef>
              <a:spcAft>
                <a:spcPts val="0"/>
              </a:spcAft>
              <a:buNone/>
            </a:pPr>
            <a:r>
              <a:rPr b="1" lang="es-MX" sz="2400">
                <a:solidFill>
                  <a:srgbClr val="7F7F7F"/>
                </a:solidFill>
                <a:latin typeface="Prompt ExtraLight"/>
                <a:ea typeface="Prompt ExtraLight"/>
                <a:cs typeface="Prompt ExtraLight"/>
                <a:sym typeface="Prompt ExtraLight"/>
              </a:rPr>
              <a:t>$5´189,418.84</a:t>
            </a:r>
            <a:endParaRPr/>
          </a:p>
          <a:p>
            <a:pPr indent="0" lvl="0" marL="0" marR="0" rtl="0" algn="ctr">
              <a:lnSpc>
                <a:spcPct val="90000"/>
              </a:lnSpc>
              <a:spcBef>
                <a:spcPts val="840"/>
              </a:spcBef>
              <a:spcAft>
                <a:spcPts val="0"/>
              </a:spcAft>
              <a:buNone/>
            </a:pPr>
            <a:r>
              <a:rPr lang="es-MX" sz="1600">
                <a:solidFill>
                  <a:srgbClr val="7F7F7F"/>
                </a:solidFill>
                <a:latin typeface="Prompt ExtraLight"/>
                <a:ea typeface="Prompt ExtraLight"/>
                <a:cs typeface="Prompt ExtraLight"/>
                <a:sym typeface="Prompt ExtraLight"/>
              </a:rPr>
              <a:t>Con corte al 08/10/21 mas actualizaciones </a:t>
            </a:r>
            <a:endParaRPr sz="1600">
              <a:solidFill>
                <a:schemeClr val="dk1"/>
              </a:solidFill>
              <a:latin typeface="Prompt ExtraLight"/>
              <a:ea typeface="Prompt ExtraLight"/>
              <a:cs typeface="Prompt ExtraLight"/>
              <a:sym typeface="Prompt ExtraLight"/>
            </a:endParaRPr>
          </a:p>
          <a:p>
            <a:pPr indent="0" lvl="0" marL="0" marR="0" rtl="0" algn="just">
              <a:lnSpc>
                <a:spcPct val="90000"/>
              </a:lnSpc>
              <a:spcBef>
                <a:spcPts val="560"/>
              </a:spcBef>
              <a:spcAft>
                <a:spcPts val="0"/>
              </a:spcAft>
              <a:buNone/>
            </a:pPr>
            <a:r>
              <a:rPr lang="es-MX" sz="4000">
                <a:solidFill>
                  <a:schemeClr val="dk1"/>
                </a:solidFill>
                <a:latin typeface="Prompt ExtraLight"/>
                <a:ea typeface="Prompt ExtraLight"/>
                <a:cs typeface="Prompt ExtraLight"/>
                <a:sym typeface="Prompt ExtraLight"/>
              </a:rPr>
              <a:t>  </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p92"/>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168" name="Google Shape;1168;p92"/>
          <p:cNvSpPr txBox="1"/>
          <p:nvPr>
            <p:ph type="title"/>
          </p:nvPr>
        </p:nvSpPr>
        <p:spPr>
          <a:xfrm>
            <a:off x="1689100" y="7184"/>
            <a:ext cx="6997698"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169" name="Google Shape;1169;p92"/>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170" name="Google Shape;1170;p92"/>
          <p:cNvSpPr txBox="1"/>
          <p:nvPr/>
        </p:nvSpPr>
        <p:spPr>
          <a:xfrm>
            <a:off x="234155" y="755504"/>
            <a:ext cx="8229600" cy="320088"/>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rgbClr val="593470"/>
              </a:buClr>
              <a:buSzPts val="1600"/>
              <a:buFont typeface="Noto Sans Symbols"/>
              <a:buNone/>
            </a:pPr>
            <a:r>
              <a:rPr b="1" lang="es-MX" sz="1600">
                <a:solidFill>
                  <a:srgbClr val="7030A0"/>
                </a:solidFill>
                <a:latin typeface="Prompt ExtraLight"/>
                <a:ea typeface="Prompt ExtraLight"/>
                <a:cs typeface="Prompt ExtraLight"/>
                <a:sym typeface="Prompt ExtraLight"/>
              </a:rPr>
              <a:t>PROPUESTA</a:t>
            </a:r>
            <a:endParaRPr/>
          </a:p>
        </p:txBody>
      </p:sp>
      <p:sp>
        <p:nvSpPr>
          <p:cNvPr id="1171" name="Google Shape;1171;p92"/>
          <p:cNvSpPr txBox="1"/>
          <p:nvPr/>
        </p:nvSpPr>
        <p:spPr>
          <a:xfrm>
            <a:off x="2033306" y="1258305"/>
            <a:ext cx="5044898" cy="1323439"/>
          </a:xfrm>
          <a:prstGeom prst="rect">
            <a:avLst/>
          </a:prstGeom>
          <a:solidFill>
            <a:schemeClr val="lt1"/>
          </a:solidFill>
          <a:ln cap="flat" cmpd="sng" w="17125">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No solo sean suspendidas las retenciones vía nómina de los pagos, sino que: </a:t>
            </a:r>
            <a:endParaRPr sz="16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 </a:t>
            </a:r>
            <a:endParaRPr sz="16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A) Se desbloquen sus prestaciones.</a:t>
            </a:r>
            <a:endParaRPr sz="1600">
              <a:solidFill>
                <a:schemeClr val="dk1"/>
              </a:solidFill>
              <a:latin typeface="Prompt ExtraLight"/>
              <a:ea typeface="Prompt ExtraLight"/>
              <a:cs typeface="Prompt ExtraLight"/>
              <a:sym typeface="Prompt ExtraLight"/>
            </a:endParaRPr>
          </a:p>
          <a:p>
            <a:pPr indent="0" lvl="0" marL="0" marR="0" rtl="0" algn="just">
              <a:spcBef>
                <a:spcPts val="0"/>
              </a:spcBef>
              <a:spcAft>
                <a:spcPts val="0"/>
              </a:spcAft>
              <a:buNone/>
            </a:pPr>
            <a:r>
              <a:rPr lang="es-MX" sz="1600">
                <a:solidFill>
                  <a:schemeClr val="dk1"/>
                </a:solidFill>
                <a:latin typeface="Prompt ExtraLight"/>
                <a:ea typeface="Prompt ExtraLight"/>
                <a:cs typeface="Prompt ExtraLight"/>
                <a:sym typeface="Prompt ExtraLight"/>
              </a:rPr>
              <a:t>B) Por </a:t>
            </a:r>
            <a:r>
              <a:rPr lang="es-MX" sz="1600" u="sng">
                <a:solidFill>
                  <a:schemeClr val="dk1"/>
                </a:solidFill>
                <a:latin typeface="Prompt ExtraLight"/>
                <a:ea typeface="Prompt ExtraLight"/>
                <a:cs typeface="Prompt ExtraLight"/>
                <a:sym typeface="Prompt ExtraLight"/>
              </a:rPr>
              <a:t>única ocasión</a:t>
            </a:r>
            <a:r>
              <a:rPr lang="es-MX" sz="1600">
                <a:solidFill>
                  <a:schemeClr val="dk1"/>
                </a:solidFill>
                <a:latin typeface="Prompt ExtraLight"/>
                <a:ea typeface="Prompt ExtraLight"/>
                <a:cs typeface="Prompt ExtraLight"/>
                <a:sym typeface="Prompt ExtraLight"/>
              </a:rPr>
              <a:t> el adeudo sea liquidado </a:t>
            </a:r>
            <a:endParaRPr sz="1600">
              <a:solidFill>
                <a:schemeClr val="dk1"/>
              </a:solidFill>
              <a:latin typeface="Prompt ExtraLight"/>
              <a:ea typeface="Prompt ExtraLight"/>
              <a:cs typeface="Prompt ExtraLight"/>
              <a:sym typeface="Prompt ExtraLight"/>
            </a:endParaRPr>
          </a:p>
        </p:txBody>
      </p:sp>
      <p:grpSp>
        <p:nvGrpSpPr>
          <p:cNvPr id="1172" name="Google Shape;1172;p92"/>
          <p:cNvGrpSpPr/>
          <p:nvPr/>
        </p:nvGrpSpPr>
        <p:grpSpPr>
          <a:xfrm>
            <a:off x="283339" y="2898563"/>
            <a:ext cx="4572000" cy="3409642"/>
            <a:chOff x="0" y="2378654"/>
            <a:chExt cx="4572000" cy="1601305"/>
          </a:xfrm>
        </p:grpSpPr>
        <p:sp>
          <p:nvSpPr>
            <p:cNvPr id="1173" name="Google Shape;1173;p92"/>
            <p:cNvSpPr/>
            <p:nvPr/>
          </p:nvSpPr>
          <p:spPr>
            <a:xfrm>
              <a:off x="0" y="2378654"/>
              <a:ext cx="4572000" cy="1601305"/>
            </a:xfrm>
            <a:prstGeom prst="rect">
              <a:avLst/>
            </a:prstGeom>
            <a:solidFill>
              <a:srgbClr val="AB84C6"/>
            </a:solidFill>
            <a:ln cap="flat" cmpd="sng" w="171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4" name="Google Shape;1174;p92"/>
            <p:cNvSpPr txBox="1"/>
            <p:nvPr/>
          </p:nvSpPr>
          <p:spPr>
            <a:xfrm>
              <a:off x="0" y="2378654"/>
              <a:ext cx="4429432" cy="1527568"/>
            </a:xfrm>
            <a:prstGeom prst="rect">
              <a:avLst/>
            </a:prstGeom>
            <a:noFill/>
            <a:ln>
              <a:noFill/>
            </a:ln>
          </p:spPr>
          <p:txBody>
            <a:bodyPr anchorCtr="0" anchor="ctr" bIns="78225" lIns="78225" spcFirstLastPara="1" rIns="78225" wrap="square" tIns="78225">
              <a:noAutofit/>
            </a:bodyPr>
            <a:lstStyle/>
            <a:p>
              <a:pPr indent="0" lvl="0" marL="0" marR="0" rtl="0" algn="just">
                <a:lnSpc>
                  <a:spcPct val="90000"/>
                </a:lnSpc>
                <a:spcBef>
                  <a:spcPts val="0"/>
                </a:spcBef>
                <a:spcAft>
                  <a:spcPts val="0"/>
                </a:spcAft>
                <a:buNone/>
              </a:pPr>
              <a:r>
                <a:rPr b="1" lang="es-MX" sz="1600">
                  <a:solidFill>
                    <a:schemeClr val="lt1"/>
                  </a:solidFill>
                  <a:latin typeface="Century Gothic"/>
                  <a:ea typeface="Century Gothic"/>
                  <a:cs typeface="Century Gothic"/>
                  <a:sym typeface="Century Gothic"/>
                </a:rPr>
                <a:t>Emitir acuerdo en términos del artículo </a:t>
              </a:r>
              <a:r>
                <a:rPr b="1" lang="es-MX" sz="2000">
                  <a:solidFill>
                    <a:schemeClr val="lt1"/>
                  </a:solidFill>
                  <a:latin typeface="Century Gothic"/>
                  <a:ea typeface="Century Gothic"/>
                  <a:cs typeface="Century Gothic"/>
                  <a:sym typeface="Century Gothic"/>
                </a:rPr>
                <a:t>127 de LIPEJ</a:t>
              </a:r>
              <a:r>
                <a:rPr b="1" lang="es-MX" sz="1600">
                  <a:solidFill>
                    <a:schemeClr val="lt1"/>
                  </a:solidFill>
                  <a:latin typeface="Century Gothic"/>
                  <a:ea typeface="Century Gothic"/>
                  <a:cs typeface="Century Gothic"/>
                  <a:sym typeface="Century Gothic"/>
                </a:rPr>
                <a:t> para autorizar la aplicación de fondo de garantía si se reúnen los requisitos para cada caso en concreto:  </a:t>
              </a:r>
              <a:endParaRPr/>
            </a:p>
            <a:p>
              <a:pPr indent="0" lvl="0" marL="0" marR="0" rtl="0" algn="just">
                <a:lnSpc>
                  <a:spcPct val="90000"/>
                </a:lnSpc>
                <a:spcBef>
                  <a:spcPts val="700"/>
                </a:spcBef>
                <a:spcAft>
                  <a:spcPts val="0"/>
                </a:spcAft>
                <a:buNone/>
              </a:pPr>
              <a:r>
                <a:rPr b="1" lang="es-MX" sz="1600">
                  <a:solidFill>
                    <a:schemeClr val="lt1"/>
                  </a:solidFill>
                  <a:latin typeface="Century Gothic"/>
                  <a:ea typeface="Century Gothic"/>
                  <a:cs typeface="Century Gothic"/>
                  <a:sym typeface="Century Gothic"/>
                </a:rPr>
                <a:t>Supuesto A)  </a:t>
              </a:r>
              <a:endParaRPr/>
            </a:p>
            <a:p>
              <a:pPr indent="0" lvl="0" marL="0" marR="0" rtl="0" algn="just">
                <a:lnSpc>
                  <a:spcPct val="90000"/>
                </a:lnSpc>
                <a:spcBef>
                  <a:spcPts val="560"/>
                </a:spcBef>
                <a:spcAft>
                  <a:spcPts val="0"/>
                </a:spcAft>
                <a:buNone/>
              </a:pPr>
              <a:r>
                <a:rPr b="1" lang="es-MX" sz="1600">
                  <a:solidFill>
                    <a:schemeClr val="lt1"/>
                  </a:solidFill>
                  <a:latin typeface="Century Gothic"/>
                  <a:ea typeface="Century Gothic"/>
                  <a:cs typeface="Century Gothic"/>
                  <a:sym typeface="Century Gothic"/>
                </a:rPr>
                <a:t>Supuesto B)</a:t>
              </a:r>
              <a:endParaRPr/>
            </a:p>
            <a:p>
              <a:pPr indent="0" lvl="0" marL="0" marR="0" rtl="0" algn="just">
                <a:lnSpc>
                  <a:spcPct val="90000"/>
                </a:lnSpc>
                <a:spcBef>
                  <a:spcPts val="560"/>
                </a:spcBef>
                <a:spcAft>
                  <a:spcPts val="0"/>
                </a:spcAft>
                <a:buNone/>
              </a:pPr>
              <a:r>
                <a:rPr b="1" lang="es-MX" sz="1600">
                  <a:solidFill>
                    <a:schemeClr val="lt1"/>
                  </a:solidFill>
                  <a:latin typeface="Century Gothic"/>
                  <a:ea typeface="Century Gothic"/>
                  <a:cs typeface="Century Gothic"/>
                  <a:sym typeface="Century Gothic"/>
                </a:rPr>
                <a:t>Supuesto C)</a:t>
              </a:r>
              <a:endParaRPr/>
            </a:p>
            <a:p>
              <a:pPr indent="0" lvl="0" marL="0" marR="0" rtl="0" algn="just">
                <a:lnSpc>
                  <a:spcPct val="90000"/>
                </a:lnSpc>
                <a:spcBef>
                  <a:spcPts val="560"/>
                </a:spcBef>
                <a:spcAft>
                  <a:spcPts val="0"/>
                </a:spcAft>
                <a:buNone/>
              </a:pPr>
              <a:r>
                <a:rPr b="1" lang="es-MX" sz="1600">
                  <a:solidFill>
                    <a:schemeClr val="lt1"/>
                  </a:solidFill>
                  <a:latin typeface="Century Gothic"/>
                  <a:ea typeface="Century Gothic"/>
                  <a:cs typeface="Century Gothic"/>
                  <a:sym typeface="Century Gothic"/>
                </a:rPr>
                <a:t>Supuesto D)</a:t>
              </a:r>
              <a:endParaRPr/>
            </a:p>
            <a:p>
              <a:pPr indent="0" lvl="0" marL="0" marR="0" rtl="0" algn="just">
                <a:lnSpc>
                  <a:spcPct val="90000"/>
                </a:lnSpc>
                <a:spcBef>
                  <a:spcPts val="560"/>
                </a:spcBef>
                <a:spcAft>
                  <a:spcPts val="0"/>
                </a:spcAft>
                <a:buNone/>
              </a:pPr>
              <a:r>
                <a:rPr b="1" lang="es-MX" sz="1600">
                  <a:solidFill>
                    <a:schemeClr val="lt1"/>
                  </a:solidFill>
                  <a:latin typeface="Century Gothic"/>
                  <a:ea typeface="Century Gothic"/>
                  <a:cs typeface="Century Gothic"/>
                  <a:sym typeface="Century Gothic"/>
                </a:rPr>
                <a:t>Supuesto E)</a:t>
              </a:r>
              <a:endParaRPr/>
            </a:p>
          </p:txBody>
        </p:sp>
      </p:grpSp>
      <p:grpSp>
        <p:nvGrpSpPr>
          <p:cNvPr id="1175" name="Google Shape;1175;p92"/>
          <p:cNvGrpSpPr/>
          <p:nvPr/>
        </p:nvGrpSpPr>
        <p:grpSpPr>
          <a:xfrm rot="-5400000">
            <a:off x="4974880" y="4047522"/>
            <a:ext cx="724135" cy="630701"/>
            <a:chOff x="3408046" y="2473591"/>
            <a:chExt cx="838141" cy="838141"/>
          </a:xfrm>
        </p:grpSpPr>
        <p:sp>
          <p:nvSpPr>
            <p:cNvPr id="1176" name="Google Shape;1176;p92"/>
            <p:cNvSpPr/>
            <p:nvPr/>
          </p:nvSpPr>
          <p:spPr>
            <a:xfrm>
              <a:off x="3408046" y="2473591"/>
              <a:ext cx="838141" cy="838141"/>
            </a:xfrm>
            <a:prstGeom prst="downArrow">
              <a:avLst>
                <a:gd fmla="val 55000" name="adj1"/>
                <a:gd fmla="val 45000" name="adj2"/>
              </a:avLst>
            </a:prstGeom>
            <a:solidFill>
              <a:srgbClr val="E2D8EA">
                <a:alpha val="89803"/>
              </a:srgbClr>
            </a:solidFill>
            <a:ln cap="flat" cmpd="sng" w="17125">
              <a:solidFill>
                <a:srgbClr val="E2D8EA">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92"/>
            <p:cNvSpPr txBox="1"/>
            <p:nvPr/>
          </p:nvSpPr>
          <p:spPr>
            <a:xfrm>
              <a:off x="3596628" y="2473591"/>
              <a:ext cx="460977" cy="630701"/>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t/>
              </a:r>
              <a:endParaRPr sz="3600">
                <a:solidFill>
                  <a:schemeClr val="dk1"/>
                </a:solidFill>
                <a:latin typeface="Prompt ExtraLight"/>
                <a:ea typeface="Prompt ExtraLight"/>
                <a:cs typeface="Prompt ExtraLight"/>
                <a:sym typeface="Prompt ExtraLight"/>
              </a:endParaRPr>
            </a:p>
          </p:txBody>
        </p:sp>
      </p:grpSp>
      <p:sp>
        <p:nvSpPr>
          <p:cNvPr id="1178" name="Google Shape;1178;p92"/>
          <p:cNvSpPr txBox="1"/>
          <p:nvPr/>
        </p:nvSpPr>
        <p:spPr>
          <a:xfrm>
            <a:off x="5779364" y="2930588"/>
            <a:ext cx="3198382" cy="1070218"/>
          </a:xfrm>
          <a:prstGeom prst="rect">
            <a:avLst/>
          </a:prstGeom>
          <a:solidFill>
            <a:schemeClr val="dk1"/>
          </a:solidFill>
          <a:ln>
            <a:noFill/>
          </a:ln>
          <a:effectLst>
            <a:outerShdw blurRad="50800" rotWithShape="0" algn="ctr" dir="2700000" dist="38100">
              <a:srgbClr val="000000">
                <a:alpha val="60000"/>
              </a:srgbClr>
            </a:outerShdw>
          </a:effectLst>
        </p:spPr>
        <p:txBody>
          <a:bodyPr anchorCtr="0" anchor="ctr" bIns="41900" lIns="41900" spcFirstLastPara="1" rIns="41900" wrap="square" tIns="41900">
            <a:noAutofit/>
          </a:bodyPr>
          <a:lstStyle/>
          <a:p>
            <a:pPr indent="0" lvl="0" marL="0" marR="0" rtl="0" algn="just">
              <a:lnSpc>
                <a:spcPct val="90000"/>
              </a:lnSpc>
              <a:spcBef>
                <a:spcPts val="0"/>
              </a:spcBef>
              <a:spcAft>
                <a:spcPts val="0"/>
              </a:spcAft>
              <a:buNone/>
            </a:pPr>
            <a:r>
              <a:rPr lang="es-MX" sz="1600">
                <a:solidFill>
                  <a:schemeClr val="lt1"/>
                </a:solidFill>
                <a:latin typeface="Prompt ExtraLight"/>
                <a:ea typeface="Prompt ExtraLight"/>
                <a:cs typeface="Prompt ExtraLight"/>
                <a:sym typeface="Prompt ExtraLight"/>
              </a:rPr>
              <a:t>SUPUESTO 1) Acuerdo general que aplique únicamente para los 19 casos.</a:t>
            </a:r>
            <a:endParaRPr sz="1600">
              <a:solidFill>
                <a:schemeClr val="lt1"/>
              </a:solidFill>
              <a:latin typeface="Prompt ExtraLight"/>
              <a:ea typeface="Prompt ExtraLight"/>
              <a:cs typeface="Prompt ExtraLight"/>
              <a:sym typeface="Prompt ExtraLight"/>
            </a:endParaRPr>
          </a:p>
        </p:txBody>
      </p:sp>
      <p:sp>
        <p:nvSpPr>
          <p:cNvPr id="1179" name="Google Shape;1179;p92">
            <a:hlinkClick action="ppaction://hlinksldjump" r:id="rId3"/>
          </p:cNvPr>
          <p:cNvSpPr/>
          <p:nvPr/>
        </p:nvSpPr>
        <p:spPr>
          <a:xfrm>
            <a:off x="4950554" y="3430789"/>
            <a:ext cx="308344" cy="325700"/>
          </a:xfrm>
          <a:custGeom>
            <a:rect b="b" l="l" r="r" t="t"/>
            <a:pathLst>
              <a:path extrusionOk="0" h="120000" w="120000">
                <a:moveTo>
                  <a:pt x="0" y="0"/>
                </a:moveTo>
                <a:lnTo>
                  <a:pt x="120000" y="0"/>
                </a:lnTo>
                <a:lnTo>
                  <a:pt x="120000" y="120000"/>
                </a:lnTo>
                <a:lnTo>
                  <a:pt x="0" y="120000"/>
                </a:lnTo>
                <a:close/>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path>
              <a:path extrusionOk="0" fill="darken"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43125" y="49349"/>
                </a:lnTo>
                <a:lnTo>
                  <a:pt x="51563" y="49349"/>
                </a:lnTo>
                <a:lnTo>
                  <a:pt x="51563" y="86626"/>
                </a:lnTo>
                <a:lnTo>
                  <a:pt x="43125" y="86626"/>
                </a:lnTo>
                <a:lnTo>
                  <a:pt x="43125" y="91952"/>
                </a:lnTo>
                <a:lnTo>
                  <a:pt x="76875" y="91952"/>
                </a:lnTo>
                <a:lnTo>
                  <a:pt x="76875" y="86626"/>
                </a:lnTo>
                <a:lnTo>
                  <a:pt x="68438" y="86626"/>
                </a:lnTo>
                <a:lnTo>
                  <a:pt x="68438" y="44024"/>
                </a:lnTo>
                <a:close/>
              </a:path>
              <a:path extrusionOk="0" fill="lighten" h="120000" w="120000">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0" y="0"/>
                </a:moveTo>
                <a:lnTo>
                  <a:pt x="120000" y="0"/>
                </a:lnTo>
                <a:lnTo>
                  <a:pt x="120000" y="120000"/>
                </a:lnTo>
                <a:lnTo>
                  <a:pt x="0" y="120000"/>
                </a:lnTo>
                <a:close/>
              </a:path>
            </a:pathLst>
          </a:custGeom>
          <a:solidFill>
            <a:srgbClr val="A4C0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1180" name="Google Shape;1180;p92"/>
          <p:cNvSpPr txBox="1"/>
          <p:nvPr/>
        </p:nvSpPr>
        <p:spPr>
          <a:xfrm>
            <a:off x="5779364" y="4212241"/>
            <a:ext cx="3198382" cy="1938957"/>
          </a:xfrm>
          <a:prstGeom prst="rect">
            <a:avLst/>
          </a:prstGeom>
          <a:solidFill>
            <a:schemeClr val="dk1"/>
          </a:solidFill>
          <a:ln>
            <a:noFill/>
          </a:ln>
          <a:effectLst>
            <a:outerShdw blurRad="50800" rotWithShape="0" algn="ctr" dir="2700000" dist="38100">
              <a:srgbClr val="000000">
                <a:alpha val="60000"/>
              </a:srgbClr>
            </a:outerShdw>
          </a:effectLst>
        </p:spPr>
        <p:txBody>
          <a:bodyPr anchorCtr="0" anchor="ctr" bIns="41900" lIns="41900" spcFirstLastPara="1" rIns="41900" wrap="square" tIns="41900">
            <a:noAutofit/>
          </a:bodyPr>
          <a:lstStyle/>
          <a:p>
            <a:pPr indent="0" lvl="0" marL="0" marR="0" rtl="0" algn="just">
              <a:lnSpc>
                <a:spcPct val="90000"/>
              </a:lnSpc>
              <a:spcBef>
                <a:spcPts val="0"/>
              </a:spcBef>
              <a:spcAft>
                <a:spcPts val="0"/>
              </a:spcAft>
              <a:buNone/>
            </a:pPr>
            <a:r>
              <a:rPr lang="es-MX" sz="1600">
                <a:solidFill>
                  <a:schemeClr val="lt1"/>
                </a:solidFill>
                <a:latin typeface="Prompt ExtraLight"/>
                <a:ea typeface="Prompt ExtraLight"/>
                <a:cs typeface="Prompt ExtraLight"/>
                <a:sym typeface="Prompt ExtraLight"/>
              </a:rPr>
              <a:t>SUPUESTO 2) Acuerdo parcial que aplicara únicamente para los 19 casos, en el entendido que en los 4 supuestos que no se cuenta con documento fundatorio el adeudo será cubierto por su aval (SNTE) Art 116 LIPEJ</a:t>
            </a:r>
            <a:endParaRPr/>
          </a:p>
        </p:txBody>
      </p:sp>
      <p:sp>
        <p:nvSpPr>
          <p:cNvPr id="1181" name="Google Shape;1181;p92">
            <a:hlinkClick action="ppaction://hlinksldjump" r:id="rId4"/>
          </p:cNvPr>
          <p:cNvSpPr/>
          <p:nvPr/>
        </p:nvSpPr>
        <p:spPr>
          <a:xfrm>
            <a:off x="1879134" y="4339246"/>
            <a:ext cx="308344" cy="325700"/>
          </a:xfrm>
          <a:custGeom>
            <a:rect b="b" l="l" r="r" t="t"/>
            <a:pathLst>
              <a:path extrusionOk="0" h="120000" w="120000">
                <a:moveTo>
                  <a:pt x="0" y="0"/>
                </a:moveTo>
                <a:lnTo>
                  <a:pt x="120000" y="0"/>
                </a:lnTo>
                <a:lnTo>
                  <a:pt x="120000" y="120000"/>
                </a:lnTo>
                <a:lnTo>
                  <a:pt x="0" y="120000"/>
                </a:lnTo>
                <a:close/>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path>
              <a:path extrusionOk="0" fill="darken"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43125" y="49349"/>
                </a:lnTo>
                <a:lnTo>
                  <a:pt x="51563" y="49349"/>
                </a:lnTo>
                <a:lnTo>
                  <a:pt x="51563" y="86626"/>
                </a:lnTo>
                <a:lnTo>
                  <a:pt x="43125" y="86626"/>
                </a:lnTo>
                <a:lnTo>
                  <a:pt x="43125" y="91952"/>
                </a:lnTo>
                <a:lnTo>
                  <a:pt x="76875" y="91952"/>
                </a:lnTo>
                <a:lnTo>
                  <a:pt x="76875" y="86626"/>
                </a:lnTo>
                <a:lnTo>
                  <a:pt x="68438" y="86626"/>
                </a:lnTo>
                <a:lnTo>
                  <a:pt x="68438" y="44024"/>
                </a:lnTo>
                <a:close/>
              </a:path>
              <a:path extrusionOk="0" fill="lighten" h="120000" w="120000">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0" y="0"/>
                </a:moveTo>
                <a:lnTo>
                  <a:pt x="120000" y="0"/>
                </a:lnTo>
                <a:lnTo>
                  <a:pt x="120000" y="120000"/>
                </a:lnTo>
                <a:lnTo>
                  <a:pt x="0" y="120000"/>
                </a:lnTo>
                <a:close/>
              </a:path>
            </a:pathLst>
          </a:custGeom>
          <a:solidFill>
            <a:srgbClr val="A4C0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1182" name="Google Shape;1182;p92">
            <a:hlinkClick action="ppaction://hlinksldjump" r:id="rId5"/>
          </p:cNvPr>
          <p:cNvSpPr/>
          <p:nvPr/>
        </p:nvSpPr>
        <p:spPr>
          <a:xfrm>
            <a:off x="1879134" y="4675477"/>
            <a:ext cx="308344" cy="325700"/>
          </a:xfrm>
          <a:custGeom>
            <a:rect b="b" l="l" r="r" t="t"/>
            <a:pathLst>
              <a:path extrusionOk="0" h="120000" w="120000">
                <a:moveTo>
                  <a:pt x="0" y="0"/>
                </a:moveTo>
                <a:lnTo>
                  <a:pt x="120000" y="0"/>
                </a:lnTo>
                <a:lnTo>
                  <a:pt x="120000" y="120000"/>
                </a:lnTo>
                <a:lnTo>
                  <a:pt x="0" y="120000"/>
                </a:lnTo>
                <a:close/>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path>
              <a:path extrusionOk="0" fill="darken"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43125" y="49349"/>
                </a:lnTo>
                <a:lnTo>
                  <a:pt x="51563" y="49349"/>
                </a:lnTo>
                <a:lnTo>
                  <a:pt x="51563" y="86626"/>
                </a:lnTo>
                <a:lnTo>
                  <a:pt x="43125" y="86626"/>
                </a:lnTo>
                <a:lnTo>
                  <a:pt x="43125" y="91952"/>
                </a:lnTo>
                <a:lnTo>
                  <a:pt x="76875" y="91952"/>
                </a:lnTo>
                <a:lnTo>
                  <a:pt x="76875" y="86626"/>
                </a:lnTo>
                <a:lnTo>
                  <a:pt x="68438" y="86626"/>
                </a:lnTo>
                <a:lnTo>
                  <a:pt x="68438" y="44024"/>
                </a:lnTo>
                <a:close/>
              </a:path>
              <a:path extrusionOk="0" fill="lighten" h="120000" w="120000">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0" y="0"/>
                </a:moveTo>
                <a:lnTo>
                  <a:pt x="120000" y="0"/>
                </a:lnTo>
                <a:lnTo>
                  <a:pt x="120000" y="120000"/>
                </a:lnTo>
                <a:lnTo>
                  <a:pt x="0" y="120000"/>
                </a:lnTo>
                <a:close/>
              </a:path>
            </a:pathLst>
          </a:custGeom>
          <a:solidFill>
            <a:srgbClr val="A4C0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1183" name="Google Shape;1183;p92">
            <a:hlinkClick action="ppaction://hlinksldjump" r:id="rId6"/>
          </p:cNvPr>
          <p:cNvSpPr/>
          <p:nvPr/>
        </p:nvSpPr>
        <p:spPr>
          <a:xfrm>
            <a:off x="1877163" y="5027709"/>
            <a:ext cx="308344" cy="325700"/>
          </a:xfrm>
          <a:custGeom>
            <a:rect b="b" l="l" r="r" t="t"/>
            <a:pathLst>
              <a:path extrusionOk="0" h="120000" w="120000">
                <a:moveTo>
                  <a:pt x="0" y="0"/>
                </a:moveTo>
                <a:lnTo>
                  <a:pt x="120000" y="0"/>
                </a:lnTo>
                <a:lnTo>
                  <a:pt x="120000" y="120000"/>
                </a:lnTo>
                <a:lnTo>
                  <a:pt x="0" y="120000"/>
                </a:lnTo>
                <a:close/>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path>
              <a:path extrusionOk="0" fill="darken"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43125" y="49349"/>
                </a:lnTo>
                <a:lnTo>
                  <a:pt x="51563" y="49349"/>
                </a:lnTo>
                <a:lnTo>
                  <a:pt x="51563" y="86626"/>
                </a:lnTo>
                <a:lnTo>
                  <a:pt x="43125" y="86626"/>
                </a:lnTo>
                <a:lnTo>
                  <a:pt x="43125" y="91952"/>
                </a:lnTo>
                <a:lnTo>
                  <a:pt x="76875" y="91952"/>
                </a:lnTo>
                <a:lnTo>
                  <a:pt x="76875" y="86626"/>
                </a:lnTo>
                <a:lnTo>
                  <a:pt x="68438" y="86626"/>
                </a:lnTo>
                <a:lnTo>
                  <a:pt x="68438" y="44024"/>
                </a:lnTo>
                <a:close/>
              </a:path>
              <a:path extrusionOk="0" fill="lighten" h="120000" w="120000">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0" y="0"/>
                </a:moveTo>
                <a:lnTo>
                  <a:pt x="120000" y="0"/>
                </a:lnTo>
                <a:lnTo>
                  <a:pt x="120000" y="120000"/>
                </a:lnTo>
                <a:lnTo>
                  <a:pt x="0" y="120000"/>
                </a:lnTo>
                <a:close/>
              </a:path>
            </a:pathLst>
          </a:custGeom>
          <a:solidFill>
            <a:srgbClr val="A4C0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1184" name="Google Shape;1184;p92">
            <a:hlinkClick action="ppaction://hlinksldjump" r:id="rId7"/>
          </p:cNvPr>
          <p:cNvSpPr/>
          <p:nvPr/>
        </p:nvSpPr>
        <p:spPr>
          <a:xfrm>
            <a:off x="1879134" y="5363940"/>
            <a:ext cx="308344" cy="325700"/>
          </a:xfrm>
          <a:custGeom>
            <a:rect b="b" l="l" r="r" t="t"/>
            <a:pathLst>
              <a:path extrusionOk="0" h="120000" w="120000">
                <a:moveTo>
                  <a:pt x="0" y="0"/>
                </a:moveTo>
                <a:lnTo>
                  <a:pt x="120000" y="0"/>
                </a:lnTo>
                <a:lnTo>
                  <a:pt x="120000" y="120000"/>
                </a:lnTo>
                <a:lnTo>
                  <a:pt x="0" y="120000"/>
                </a:lnTo>
                <a:close/>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path>
              <a:path extrusionOk="0" fill="darken"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43125" y="49349"/>
                </a:lnTo>
                <a:lnTo>
                  <a:pt x="51563" y="49349"/>
                </a:lnTo>
                <a:lnTo>
                  <a:pt x="51563" y="86626"/>
                </a:lnTo>
                <a:lnTo>
                  <a:pt x="43125" y="86626"/>
                </a:lnTo>
                <a:lnTo>
                  <a:pt x="43125" y="91952"/>
                </a:lnTo>
                <a:lnTo>
                  <a:pt x="76875" y="91952"/>
                </a:lnTo>
                <a:lnTo>
                  <a:pt x="76875" y="86626"/>
                </a:lnTo>
                <a:lnTo>
                  <a:pt x="68438" y="86626"/>
                </a:lnTo>
                <a:lnTo>
                  <a:pt x="68438" y="44024"/>
                </a:lnTo>
                <a:close/>
              </a:path>
              <a:path extrusionOk="0" fill="lighten" h="120000" w="120000">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0" y="0"/>
                </a:moveTo>
                <a:lnTo>
                  <a:pt x="120000" y="0"/>
                </a:lnTo>
                <a:lnTo>
                  <a:pt x="120000" y="120000"/>
                </a:lnTo>
                <a:lnTo>
                  <a:pt x="0" y="120000"/>
                </a:lnTo>
                <a:close/>
              </a:path>
            </a:pathLst>
          </a:custGeom>
          <a:solidFill>
            <a:srgbClr val="A4C0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
        <p:nvSpPr>
          <p:cNvPr id="1185" name="Google Shape;1185;p92">
            <a:hlinkClick action="ppaction://hlinksldjump" r:id="rId8"/>
          </p:cNvPr>
          <p:cNvSpPr/>
          <p:nvPr/>
        </p:nvSpPr>
        <p:spPr>
          <a:xfrm>
            <a:off x="1879134" y="5726704"/>
            <a:ext cx="308344" cy="325700"/>
          </a:xfrm>
          <a:custGeom>
            <a:rect b="b" l="l" r="r" t="t"/>
            <a:pathLst>
              <a:path extrusionOk="0" h="120000" w="120000">
                <a:moveTo>
                  <a:pt x="0" y="0"/>
                </a:moveTo>
                <a:lnTo>
                  <a:pt x="120000" y="0"/>
                </a:lnTo>
                <a:lnTo>
                  <a:pt x="120000" y="120000"/>
                </a:lnTo>
                <a:lnTo>
                  <a:pt x="0" y="120000"/>
                </a:lnTo>
                <a:close/>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path>
              <a:path extrusionOk="0" fill="darken"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43125" y="49349"/>
                </a:lnTo>
                <a:lnTo>
                  <a:pt x="51563" y="49349"/>
                </a:lnTo>
                <a:lnTo>
                  <a:pt x="51563" y="86626"/>
                </a:lnTo>
                <a:lnTo>
                  <a:pt x="43125" y="86626"/>
                </a:lnTo>
                <a:lnTo>
                  <a:pt x="43125" y="91952"/>
                </a:lnTo>
                <a:lnTo>
                  <a:pt x="76875" y="91952"/>
                </a:lnTo>
                <a:lnTo>
                  <a:pt x="76875" y="86626"/>
                </a:lnTo>
                <a:lnTo>
                  <a:pt x="68438" y="86626"/>
                </a:lnTo>
                <a:lnTo>
                  <a:pt x="68438" y="44024"/>
                </a:lnTo>
                <a:close/>
              </a:path>
              <a:path extrusionOk="0" fill="lighten" h="120000" w="120000">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60000" y="17398"/>
                </a:moveTo>
                <a:lnTo>
                  <a:pt x="60000" y="17398"/>
                </a:lnTo>
                <a:cubicBezTo>
                  <a:pt x="84853" y="17398"/>
                  <a:pt x="105000" y="36472"/>
                  <a:pt x="105000" y="60000"/>
                </a:cubicBezTo>
                <a:cubicBezTo>
                  <a:pt x="105000" y="83528"/>
                  <a:pt x="84853" y="102602"/>
                  <a:pt x="60000" y="102602"/>
                </a:cubicBezTo>
                <a:cubicBezTo>
                  <a:pt x="35147" y="102602"/>
                  <a:pt x="15000" y="83528"/>
                  <a:pt x="15000" y="60000"/>
                </a:cubicBezTo>
                <a:cubicBezTo>
                  <a:pt x="15000" y="36472"/>
                  <a:pt x="35147" y="17398"/>
                  <a:pt x="60000" y="17398"/>
                </a:cubicBezTo>
                <a:close/>
                <a:moveTo>
                  <a:pt x="60000" y="20061"/>
                </a:moveTo>
                <a:cubicBezTo>
                  <a:pt x="64660" y="20061"/>
                  <a:pt x="68438" y="23637"/>
                  <a:pt x="68438" y="28048"/>
                </a:cubicBezTo>
                <a:cubicBezTo>
                  <a:pt x="68438" y="32460"/>
                  <a:pt x="64660" y="36036"/>
                  <a:pt x="60000" y="36036"/>
                </a:cubicBezTo>
                <a:cubicBezTo>
                  <a:pt x="55340" y="36036"/>
                  <a:pt x="51563" y="32460"/>
                  <a:pt x="51563" y="28048"/>
                </a:cubicBezTo>
                <a:cubicBezTo>
                  <a:pt x="51563" y="23637"/>
                  <a:pt x="55340" y="20061"/>
                  <a:pt x="60000" y="20061"/>
                </a:cubicBezTo>
                <a:moveTo>
                  <a:pt x="43125" y="44024"/>
                </a:moveTo>
                <a:lnTo>
                  <a:pt x="68438" y="44024"/>
                </a:lnTo>
                <a:lnTo>
                  <a:pt x="68438" y="86626"/>
                </a:lnTo>
                <a:lnTo>
                  <a:pt x="76875" y="86626"/>
                </a:lnTo>
                <a:lnTo>
                  <a:pt x="76875" y="91952"/>
                </a:lnTo>
                <a:lnTo>
                  <a:pt x="43125" y="91952"/>
                </a:lnTo>
                <a:lnTo>
                  <a:pt x="43125" y="86626"/>
                </a:lnTo>
                <a:lnTo>
                  <a:pt x="51563" y="86626"/>
                </a:lnTo>
                <a:lnTo>
                  <a:pt x="51563" y="49349"/>
                </a:lnTo>
                <a:lnTo>
                  <a:pt x="43125" y="49349"/>
                </a:lnTo>
                <a:close/>
              </a:path>
              <a:path extrusionOk="0" fill="none" h="120000" w="120000">
                <a:moveTo>
                  <a:pt x="0" y="0"/>
                </a:moveTo>
                <a:lnTo>
                  <a:pt x="120000" y="0"/>
                </a:lnTo>
                <a:lnTo>
                  <a:pt x="120000" y="120000"/>
                </a:lnTo>
                <a:lnTo>
                  <a:pt x="0" y="120000"/>
                </a:lnTo>
                <a:close/>
              </a:path>
            </a:pathLst>
          </a:custGeom>
          <a:solidFill>
            <a:srgbClr val="A4C0C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Prompt ExtraLight"/>
              <a:ea typeface="Prompt ExtraLight"/>
              <a:cs typeface="Prompt ExtraLight"/>
              <a:sym typeface="Prompt ExtraLight"/>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9" name="Shape 1189"/>
        <p:cNvGrpSpPr/>
        <p:nvPr/>
      </p:nvGrpSpPr>
      <p:grpSpPr>
        <a:xfrm>
          <a:off x="0" y="0"/>
          <a:ext cx="0" cy="0"/>
          <a:chOff x="0" y="0"/>
          <a:chExt cx="0" cy="0"/>
        </a:xfrm>
      </p:grpSpPr>
      <p:sp>
        <p:nvSpPr>
          <p:cNvPr id="1190" name="Google Shape;1190;p93"/>
          <p:cNvSpPr txBox="1"/>
          <p:nvPr>
            <p:ph idx="12" type="sldNum"/>
          </p:nvPr>
        </p:nvSpPr>
        <p:spPr>
          <a:xfrm>
            <a:off x="7010400" y="6516673"/>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191" name="Google Shape;1191;p93"/>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192" name="Google Shape;1192;p93"/>
          <p:cNvSpPr txBox="1"/>
          <p:nvPr>
            <p:ph idx="11" type="ftr"/>
          </p:nvPr>
        </p:nvSpPr>
        <p:spPr>
          <a:xfrm>
            <a:off x="2872426" y="6595110"/>
            <a:ext cx="3399146" cy="20825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
        <p:nvSpPr>
          <p:cNvPr id="1193" name="Google Shape;1193;p93"/>
          <p:cNvSpPr txBox="1"/>
          <p:nvPr/>
        </p:nvSpPr>
        <p:spPr>
          <a:xfrm>
            <a:off x="234155" y="755504"/>
            <a:ext cx="8229600" cy="320088"/>
          </a:xfrm>
          <a:prstGeom prst="rect">
            <a:avLst/>
          </a:prstGeom>
          <a:noFill/>
          <a:ln>
            <a:noFill/>
          </a:ln>
        </p:spPr>
        <p:txBody>
          <a:bodyPr anchorCtr="0" anchor="t" bIns="45700" lIns="91425" spcFirstLastPara="1" rIns="91425" wrap="square" tIns="45700">
            <a:spAutoFit/>
          </a:bodyPr>
          <a:lstStyle/>
          <a:p>
            <a:pPr indent="0" lvl="0" marL="0" marR="0" rtl="0" algn="just">
              <a:lnSpc>
                <a:spcPct val="90000"/>
              </a:lnSpc>
              <a:spcBef>
                <a:spcPts val="0"/>
              </a:spcBef>
              <a:spcAft>
                <a:spcPts val="0"/>
              </a:spcAft>
              <a:buClr>
                <a:srgbClr val="593470"/>
              </a:buClr>
              <a:buSzPts val="1600"/>
              <a:buFont typeface="Noto Sans Symbols"/>
              <a:buNone/>
            </a:pPr>
            <a:r>
              <a:rPr b="1" lang="es-MX" sz="1600">
                <a:solidFill>
                  <a:srgbClr val="7030A0"/>
                </a:solidFill>
                <a:latin typeface="Prompt ExtraLight"/>
                <a:ea typeface="Prompt ExtraLight"/>
                <a:cs typeface="Prompt ExtraLight"/>
                <a:sym typeface="Prompt ExtraLight"/>
              </a:rPr>
              <a:t>ALTERNATIVA PARA PREVENIR CASOS FUTUROS</a:t>
            </a:r>
            <a:endParaRPr/>
          </a:p>
        </p:txBody>
      </p:sp>
      <p:sp>
        <p:nvSpPr>
          <p:cNvPr id="1194" name="Google Shape;1194;p93"/>
          <p:cNvSpPr txBox="1"/>
          <p:nvPr/>
        </p:nvSpPr>
        <p:spPr>
          <a:xfrm>
            <a:off x="414374" y="1467556"/>
            <a:ext cx="8315250" cy="3973688"/>
          </a:xfrm>
          <a:prstGeom prst="rect">
            <a:avLst/>
          </a:prstGeom>
          <a:solidFill>
            <a:schemeClr val="lt1"/>
          </a:solidFill>
          <a:ln cap="flat" cmpd="sng" w="17125">
            <a:solidFill>
              <a:schemeClr val="accent4"/>
            </a:solidFill>
            <a:prstDash val="solid"/>
            <a:round/>
            <a:headEnd len="sm" w="sm" type="none"/>
            <a:tailEnd len="sm" w="sm" type="none"/>
          </a:ln>
        </p:spPr>
        <p:txBody>
          <a:bodyPr anchorCtr="0" anchor="ctr" bIns="152400" lIns="152400" spcFirstLastPara="1" rIns="152400" wrap="square" tIns="152400">
            <a:noAutofit/>
          </a:bodyPr>
          <a:lstStyle/>
          <a:p>
            <a:pPr indent="-457200" lvl="0" marL="457200" marR="0" rtl="0" algn="just">
              <a:lnSpc>
                <a:spcPct val="90000"/>
              </a:lnSpc>
              <a:spcBef>
                <a:spcPts val="0"/>
              </a:spcBef>
              <a:spcAft>
                <a:spcPts val="0"/>
              </a:spcAft>
              <a:buClr>
                <a:schemeClr val="dk1"/>
              </a:buClr>
              <a:buSzPts val="1800"/>
              <a:buFont typeface="Century Gothic"/>
              <a:buAutoNum type="arabicPeriod"/>
            </a:pPr>
            <a:r>
              <a:rPr lang="es-MX" sz="1800">
                <a:solidFill>
                  <a:schemeClr val="dk1"/>
                </a:solidFill>
                <a:latin typeface="Century Gothic"/>
                <a:ea typeface="Century Gothic"/>
                <a:cs typeface="Century Gothic"/>
                <a:sym typeface="Century Gothic"/>
              </a:rPr>
              <a:t>Modular gestorías </a:t>
            </a:r>
            <a:endParaRPr/>
          </a:p>
          <a:p>
            <a:pPr indent="0" lvl="0" marL="0" marR="0" rtl="0" algn="just">
              <a:lnSpc>
                <a:spcPct val="90000"/>
              </a:lnSpc>
              <a:spcBef>
                <a:spcPts val="630"/>
              </a:spcBef>
              <a:spcAft>
                <a:spcPts val="0"/>
              </a:spcAft>
              <a:buNone/>
            </a:pPr>
            <a:r>
              <a:rPr lang="es-MX" sz="1800">
                <a:solidFill>
                  <a:schemeClr val="dk1"/>
                </a:solidFill>
                <a:latin typeface="Century Gothic"/>
                <a:ea typeface="Century Gothic"/>
                <a:cs typeface="Century Gothic"/>
                <a:sym typeface="Century Gothic"/>
              </a:rPr>
              <a:t>2. Evitar que las EPP sean avales. Art. 116 LIPEJ</a:t>
            </a:r>
            <a:endParaRPr sz="1800">
              <a:solidFill>
                <a:schemeClr val="dk1"/>
              </a:solidFill>
              <a:latin typeface="Century Gothic"/>
              <a:ea typeface="Century Gothic"/>
              <a:cs typeface="Century Gothic"/>
              <a:sym typeface="Century Gothic"/>
            </a:endParaRPr>
          </a:p>
          <a:p>
            <a:pPr indent="0" lvl="0" marL="0" marR="0" rtl="0" algn="just">
              <a:lnSpc>
                <a:spcPct val="90000"/>
              </a:lnSpc>
              <a:spcBef>
                <a:spcPts val="630"/>
              </a:spcBef>
              <a:spcAft>
                <a:spcPts val="0"/>
              </a:spcAft>
              <a:buNone/>
            </a:pPr>
            <a:r>
              <a:rPr lang="es-MX" sz="1800">
                <a:solidFill>
                  <a:schemeClr val="dk1"/>
                </a:solidFill>
                <a:latin typeface="Century Gothic"/>
                <a:ea typeface="Century Gothic"/>
                <a:cs typeface="Century Gothic"/>
                <a:sym typeface="Century Gothic"/>
              </a:rPr>
              <a:t>3. Dejar garantías reales o personales. Art. 116 LIPEJ</a:t>
            </a:r>
            <a:endParaRPr/>
          </a:p>
          <a:p>
            <a:pPr indent="0" lvl="0" marL="0" marR="0" rtl="0" algn="just">
              <a:lnSpc>
                <a:spcPct val="90000"/>
              </a:lnSpc>
              <a:spcBef>
                <a:spcPts val="630"/>
              </a:spcBef>
              <a:spcAft>
                <a:spcPts val="0"/>
              </a:spcAft>
              <a:buNone/>
            </a:pPr>
            <a:r>
              <a:rPr lang="es-MX" sz="1800">
                <a:solidFill>
                  <a:schemeClr val="dk1"/>
                </a:solidFill>
                <a:latin typeface="Century Gothic"/>
                <a:ea typeface="Century Gothic"/>
                <a:cs typeface="Century Gothic"/>
                <a:sym typeface="Century Gothic"/>
              </a:rPr>
              <a:t>4. Contratación se seguros y/o fianzas. Art. 116 LIPEJ</a:t>
            </a:r>
            <a:endParaRPr/>
          </a:p>
          <a:p>
            <a:pPr indent="0" lvl="0" marL="0" marR="0" rtl="0" algn="just">
              <a:lnSpc>
                <a:spcPct val="90000"/>
              </a:lnSpc>
              <a:spcBef>
                <a:spcPts val="630"/>
              </a:spcBef>
              <a:spcAft>
                <a:spcPts val="0"/>
              </a:spcAft>
              <a:buNone/>
            </a:pPr>
            <a:r>
              <a:rPr lang="es-MX" sz="3200">
                <a:solidFill>
                  <a:schemeClr val="dk1"/>
                </a:solidFill>
                <a:latin typeface="Prompt ExtraLight"/>
                <a:ea typeface="Prompt ExtraLight"/>
                <a:cs typeface="Prompt ExtraLight"/>
                <a:sym typeface="Prompt ExtraLight"/>
              </a:rPr>
              <a:t>  </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8" name="Shape 1198"/>
        <p:cNvGrpSpPr/>
        <p:nvPr/>
      </p:nvGrpSpPr>
      <p:grpSpPr>
        <a:xfrm>
          <a:off x="0" y="0"/>
          <a:ext cx="0" cy="0"/>
          <a:chOff x="0" y="0"/>
          <a:chExt cx="0" cy="0"/>
        </a:xfrm>
      </p:grpSpPr>
      <p:sp>
        <p:nvSpPr>
          <p:cNvPr id="1199" name="Google Shape;1199;p94"/>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00" name="Google Shape;1200;p94"/>
          <p:cNvSpPr txBox="1"/>
          <p:nvPr/>
        </p:nvSpPr>
        <p:spPr>
          <a:xfrm>
            <a:off x="-229900" y="873882"/>
            <a:ext cx="2837634" cy="3643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SUSTENTO LEGAL</a:t>
            </a:r>
            <a:endParaRPr/>
          </a:p>
        </p:txBody>
      </p:sp>
      <p:sp>
        <p:nvSpPr>
          <p:cNvPr id="1201" name="Google Shape;1201;p94"/>
          <p:cNvSpPr txBox="1"/>
          <p:nvPr/>
        </p:nvSpPr>
        <p:spPr>
          <a:xfrm>
            <a:off x="393290" y="1578004"/>
            <a:ext cx="8426245" cy="3269299"/>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7F7F7F"/>
              </a:buClr>
              <a:buSzPts val="1600"/>
              <a:buFont typeface="Arial"/>
              <a:buNone/>
            </a:pPr>
            <a:r>
              <a:rPr b="1" lang="es-MX" sz="1600">
                <a:solidFill>
                  <a:srgbClr val="7F7F7F"/>
                </a:solidFill>
                <a:latin typeface="Prompt ExtraLight"/>
                <a:ea typeface="Prompt ExtraLight"/>
                <a:cs typeface="Prompt ExtraLight"/>
                <a:sym typeface="Prompt ExtraLight"/>
              </a:rPr>
              <a:t>Artículo 127</a:t>
            </a:r>
            <a:r>
              <a:rPr lang="es-MX" sz="1600">
                <a:solidFill>
                  <a:srgbClr val="7F7F7F"/>
                </a:solidFill>
                <a:latin typeface="Prompt ExtraLight"/>
                <a:ea typeface="Prompt ExtraLight"/>
                <a:cs typeface="Prompt ExtraLight"/>
                <a:sym typeface="Prompt ExtraLight"/>
              </a:rPr>
              <a:t>. El fondo de garantía se constituye para absorber todos aquellos créditos de afiliados y pensionados que habiéndose agotado los procedimientos legales tendientes a su cobro, sean considerados por el Instituto como incobrables. </a:t>
            </a:r>
            <a:endParaRPr sz="1600">
              <a:solidFill>
                <a:srgbClr val="7F7F7F"/>
              </a:solidFill>
              <a:latin typeface="Prompt ExtraLight"/>
              <a:ea typeface="Prompt ExtraLight"/>
              <a:cs typeface="Prompt ExtraLight"/>
              <a:sym typeface="Prompt ExtraLight"/>
            </a:endParaRPr>
          </a:p>
          <a:p>
            <a:pPr indent="0" lvl="0" marL="0" marR="0" rtl="0" algn="just">
              <a:spcBef>
                <a:spcPts val="320"/>
              </a:spcBef>
              <a:spcAft>
                <a:spcPts val="0"/>
              </a:spcAft>
              <a:buClr>
                <a:srgbClr val="7F7F7F"/>
              </a:buClr>
              <a:buSzPts val="1600"/>
              <a:buFont typeface="Arial"/>
              <a:buNone/>
            </a:pPr>
            <a:r>
              <a:t/>
            </a:r>
            <a:endParaRPr sz="1600">
              <a:solidFill>
                <a:srgbClr val="7F7F7F"/>
              </a:solidFill>
              <a:latin typeface="Prompt ExtraLight"/>
              <a:ea typeface="Prompt ExtraLight"/>
              <a:cs typeface="Prompt ExtraLight"/>
              <a:sym typeface="Prompt ExtraLight"/>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La aplicación del fondo de garantía será procedente después de un año de haberse dictaminado como incobrable el crédito.</a:t>
            </a:r>
            <a:endParaRPr sz="1600">
              <a:solidFill>
                <a:srgbClr val="7F7F7F"/>
              </a:solidFill>
              <a:latin typeface="Prompt ExtraLight"/>
              <a:ea typeface="Prompt ExtraLight"/>
              <a:cs typeface="Prompt ExtraLight"/>
              <a:sym typeface="Prompt ExtraLight"/>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 </a:t>
            </a:r>
            <a:endParaRPr sz="1600">
              <a:solidFill>
                <a:srgbClr val="7F7F7F"/>
              </a:solidFill>
              <a:latin typeface="Prompt ExtraLight"/>
              <a:ea typeface="Prompt ExtraLight"/>
              <a:cs typeface="Prompt ExtraLight"/>
              <a:sym typeface="Prompt ExtraLight"/>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Se cubrirán con cargo a dicho fondo los adeudos de los acreditados que dentro del período de vigencia del crédito fallezcan o queden inhabilitados, física o mentalmente, en forma total y permanente.</a:t>
            </a:r>
            <a:endParaRPr sz="1600">
              <a:solidFill>
                <a:srgbClr val="7F7F7F"/>
              </a:solidFill>
              <a:latin typeface="Prompt ExtraLight"/>
              <a:ea typeface="Prompt ExtraLight"/>
              <a:cs typeface="Prompt ExtraLight"/>
              <a:sym typeface="Prompt ExtraLight"/>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 </a:t>
            </a:r>
            <a:endParaRPr sz="1600">
              <a:solidFill>
                <a:srgbClr val="7F7F7F"/>
              </a:solidFill>
              <a:latin typeface="Prompt ExtraLight"/>
              <a:ea typeface="Prompt ExtraLight"/>
              <a:cs typeface="Prompt ExtraLight"/>
              <a:sym typeface="Prompt ExtraLight"/>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El Fondo de Garantía es aplicable a los siguientes tipos de crédito:</a:t>
            </a:r>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 </a:t>
            </a:r>
            <a:endParaRPr/>
          </a:p>
          <a:p>
            <a:pPr indent="0" lvl="0" marL="0" marR="0" rtl="0" algn="just">
              <a:spcBef>
                <a:spcPts val="32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I. (...) </a:t>
            </a:r>
            <a:endParaRPr sz="1600">
              <a:solidFill>
                <a:srgbClr val="7F7F7F"/>
              </a:solidFill>
              <a:latin typeface="Prompt ExtraLight"/>
              <a:ea typeface="Prompt ExtraLight"/>
              <a:cs typeface="Prompt ExtraLight"/>
              <a:sym typeface="Prompt ExtraLight"/>
            </a:endParaRPr>
          </a:p>
          <a:p>
            <a:pPr indent="0" lvl="0" marL="0" marR="0" rtl="0" algn="just">
              <a:spcBef>
                <a:spcPts val="400"/>
              </a:spcBef>
              <a:spcAft>
                <a:spcPts val="0"/>
              </a:spcAft>
              <a:buClr>
                <a:srgbClr val="7F7F7F"/>
              </a:buClr>
              <a:buSzPts val="1600"/>
              <a:buFont typeface="Arial"/>
              <a:buNone/>
            </a:pPr>
            <a:r>
              <a:rPr lang="es-MX" sz="1600">
                <a:solidFill>
                  <a:srgbClr val="7F7F7F"/>
                </a:solidFill>
                <a:latin typeface="Prompt ExtraLight"/>
                <a:ea typeface="Prompt ExtraLight"/>
                <a:cs typeface="Prompt ExtraLight"/>
                <a:sym typeface="Prompt ExtraLight"/>
              </a:rPr>
              <a:t>V</a:t>
            </a:r>
            <a:r>
              <a:rPr b="1" lang="es-MX" sz="2000" u="sng">
                <a:solidFill>
                  <a:srgbClr val="7F7F7F"/>
                </a:solidFill>
                <a:latin typeface="Prompt ExtraLight"/>
                <a:ea typeface="Prompt ExtraLight"/>
                <a:cs typeface="Prompt ExtraLight"/>
                <a:sym typeface="Prompt ExtraLight"/>
              </a:rPr>
              <a:t>. Aquellos que sean autorizados por el Consejo.</a:t>
            </a:r>
            <a:endParaRPr b="1" sz="2400" u="sng">
              <a:solidFill>
                <a:srgbClr val="7F7F7F"/>
              </a:solidFill>
              <a:latin typeface="Prompt ExtraLight"/>
              <a:ea typeface="Prompt ExtraLight"/>
              <a:cs typeface="Prompt ExtraLight"/>
              <a:sym typeface="Prompt ExtraLight"/>
            </a:endParaRPr>
          </a:p>
        </p:txBody>
      </p:sp>
      <p:sp>
        <p:nvSpPr>
          <p:cNvPr id="1202" name="Google Shape;1202;p94"/>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03" name="Google Shape;1203;p94"/>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sp>
        <p:nvSpPr>
          <p:cNvPr id="1208" name="Google Shape;1208;p95"/>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09" name="Google Shape;1209;p95"/>
          <p:cNvSpPr txBox="1"/>
          <p:nvPr/>
        </p:nvSpPr>
        <p:spPr>
          <a:xfrm>
            <a:off x="-568568" y="680825"/>
            <a:ext cx="2690879" cy="36826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REQUISITOS</a:t>
            </a:r>
            <a:endParaRPr/>
          </a:p>
        </p:txBody>
      </p:sp>
      <p:sp>
        <p:nvSpPr>
          <p:cNvPr id="1210" name="Google Shape;1210;p95"/>
          <p:cNvSpPr txBox="1"/>
          <p:nvPr/>
        </p:nvSpPr>
        <p:spPr>
          <a:xfrm>
            <a:off x="276189" y="1244364"/>
            <a:ext cx="8545290" cy="1877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400">
                <a:solidFill>
                  <a:schemeClr val="dk1"/>
                </a:solidFill>
                <a:latin typeface="Prompt ExtraLight"/>
                <a:ea typeface="Prompt ExtraLight"/>
                <a:cs typeface="Prompt ExtraLight"/>
                <a:sym typeface="Prompt ExtraLight"/>
              </a:rPr>
              <a:t>Supuesto A) </a:t>
            </a:r>
            <a:endParaRPr sz="14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3 servidores públicos cuyo aval es el SNTE, se encuentran en el siguiente supuesto: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Cuentan con denuncia presentada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NO adeuda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NO cuentan con dictamen grafoscopico</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IPEJAL no cuenta con documento fundatorio (pagaré)</a:t>
            </a:r>
            <a:endParaRPr/>
          </a:p>
          <a:p>
            <a:pPr indent="0" lvl="0" marL="0" marR="0" rtl="0" algn="l">
              <a:spcBef>
                <a:spcPts val="0"/>
              </a:spcBef>
              <a:spcAft>
                <a:spcPts val="0"/>
              </a:spcAft>
              <a:buNone/>
            </a:pPr>
            <a:r>
              <a:t/>
            </a:r>
            <a:endParaRPr sz="1800">
              <a:solidFill>
                <a:schemeClr val="dk1"/>
              </a:solidFill>
              <a:latin typeface="Prompt ExtraLight"/>
              <a:ea typeface="Prompt ExtraLight"/>
              <a:cs typeface="Prompt ExtraLight"/>
              <a:sym typeface="Prompt ExtraLight"/>
            </a:endParaRPr>
          </a:p>
        </p:txBody>
      </p:sp>
      <p:graphicFrame>
        <p:nvGraphicFramePr>
          <p:cNvPr id="1211" name="Google Shape;1211;p95"/>
          <p:cNvGraphicFramePr/>
          <p:nvPr/>
        </p:nvGraphicFramePr>
        <p:xfrm>
          <a:off x="322521" y="2896096"/>
          <a:ext cx="3000000" cy="3000000"/>
        </p:xfrm>
        <a:graphic>
          <a:graphicData uri="http://schemas.openxmlformats.org/drawingml/2006/table">
            <a:tbl>
              <a:tblPr bandRow="1" firstCol="1" firstRow="1">
                <a:noFill/>
                <a:tableStyleId>{EC702FA4-0B6E-4CA2-9FBC-0E6E489B9519}</a:tableStyleId>
              </a:tblPr>
              <a:tblGrid>
                <a:gridCol w="4272650"/>
                <a:gridCol w="4272650"/>
              </a:tblGrid>
              <a:tr h="315675">
                <a:tc>
                  <a:txBody>
                    <a:bodyPr/>
                    <a:lstStyle/>
                    <a:p>
                      <a:pPr indent="0" lvl="0" marL="0" marR="0" rtl="0" algn="ctr">
                        <a:lnSpc>
                          <a:spcPct val="150000"/>
                        </a:lnSpc>
                        <a:spcBef>
                          <a:spcPts val="0"/>
                        </a:spcBef>
                        <a:spcAft>
                          <a:spcPts val="0"/>
                        </a:spcAft>
                        <a:buNone/>
                      </a:pPr>
                      <a:r>
                        <a:rPr lang="es-MX" sz="1400" u="none" cap="none" strike="noStrike">
                          <a:latin typeface="Prompt ExtraLight"/>
                          <a:ea typeface="Prompt ExtraLight"/>
                          <a:cs typeface="Prompt ExtraLight"/>
                          <a:sym typeface="Prompt ExtraLight"/>
                        </a:rPr>
                        <a:t>REQUISITOS</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ctr">
                        <a:lnSpc>
                          <a:spcPct val="150000"/>
                        </a:lnSpc>
                        <a:spcBef>
                          <a:spcPts val="0"/>
                        </a:spcBef>
                        <a:spcAft>
                          <a:spcPts val="0"/>
                        </a:spcAft>
                        <a:buNone/>
                      </a:pPr>
                      <a:r>
                        <a:rPr lang="es-MX" sz="1400" u="none" cap="none" strike="noStrike">
                          <a:latin typeface="Prompt ExtraLight"/>
                          <a:ea typeface="Prompt ExtraLight"/>
                          <a:cs typeface="Prompt ExtraLight"/>
                          <a:sym typeface="Prompt ExtraLight"/>
                        </a:rPr>
                        <a:t>PROPUESTA</a:t>
                      </a:r>
                      <a:endParaRPr sz="2800" u="none" cap="none" strike="noStrike">
                        <a:latin typeface="Prompt ExtraLight"/>
                        <a:ea typeface="Prompt ExtraLight"/>
                        <a:cs typeface="Prompt ExtraLight"/>
                        <a:sym typeface="Prompt ExtraLight"/>
                      </a:endParaRPr>
                    </a:p>
                  </a:txBody>
                  <a:tcPr marT="0" marB="0" marR="68575" marL="68575"/>
                </a:tc>
              </a:tr>
              <a:tr h="774100">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1. El afiliado deberá presentar copia de la denuncia por el delito de robo de identidad</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A) Devolución de lo pagado o en su caso cancelación de la aplicación del fondo de aportación</a:t>
                      </a:r>
                      <a:endParaRPr sz="2800" u="none" cap="none" strike="noStrike">
                        <a:latin typeface="Prompt ExtraLight"/>
                        <a:ea typeface="Prompt ExtraLight"/>
                        <a:cs typeface="Prompt ExtraLight"/>
                        <a:sym typeface="Prompt ExtraLight"/>
                      </a:endParaRPr>
                    </a:p>
                  </a:txBody>
                  <a:tcPr marT="0" marB="0" marR="68575" marL="68575"/>
                </a:tc>
              </a:tr>
              <a:tr h="1019600">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2. Se deberá contar con denuncia por extravío de pagarés presentada por IPEJAL</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B) Desbloqueo de prestaciones, siempre y cuando el desbloqueo sea por el crédito correspondiente a suplantación. </a:t>
                      </a:r>
                      <a:endParaRPr sz="2800" u="none" cap="none" strike="noStrike">
                        <a:latin typeface="Prompt ExtraLight"/>
                        <a:ea typeface="Prompt ExtraLight"/>
                        <a:cs typeface="Prompt ExtraLight"/>
                        <a:sym typeface="Prompt ExtraLight"/>
                      </a:endParaRPr>
                    </a:p>
                  </a:txBody>
                  <a:tcPr marT="0" marB="0" marR="68575" marL="68575"/>
                </a:tc>
              </a:tr>
              <a:tr h="667625">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3. Se deberá contar con la vista al órgano interno de control por extravió de pagares</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C) Autorización del 100% de moratorios (y se pone a consideración ordinarios)</a:t>
                      </a:r>
                      <a:endParaRPr sz="2800" u="none" cap="none" strike="noStrike">
                        <a:latin typeface="Prompt ExtraLight"/>
                        <a:ea typeface="Prompt ExtraLight"/>
                        <a:cs typeface="Prompt ExtraLight"/>
                        <a:sym typeface="Prompt ExtraLight"/>
                      </a:endParaRPr>
                    </a:p>
                  </a:txBody>
                  <a:tcPr marT="0" marB="0" marR="68575" marL="68575"/>
                </a:tc>
              </a:tr>
              <a:tr h="504075">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4. El afiliado deberá presentar solicitud para el beneficio</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D) Liquidación del adeudo con fondo de garantía</a:t>
                      </a:r>
                      <a:endParaRPr sz="2800" u="none" cap="none" strike="noStrike">
                        <a:latin typeface="Prompt ExtraLight"/>
                        <a:ea typeface="Prompt ExtraLight"/>
                        <a:cs typeface="Prompt ExtraLight"/>
                        <a:sym typeface="Prompt ExtraLight"/>
                      </a:endParaRPr>
                    </a:p>
                  </a:txBody>
                  <a:tcPr marT="0" marB="0" marR="68575" marL="68575"/>
                </a:tc>
              </a:tr>
            </a:tbl>
          </a:graphicData>
        </a:graphic>
      </p:graphicFrame>
      <p:sp>
        <p:nvSpPr>
          <p:cNvPr id="1212" name="Google Shape;1212;p95">
            <a:hlinkClick action="ppaction://hlinksldjump" r:id="rId3"/>
          </p:cNvPr>
          <p:cNvSpPr txBox="1"/>
          <p:nvPr/>
        </p:nvSpPr>
        <p:spPr>
          <a:xfrm>
            <a:off x="7917901" y="698580"/>
            <a:ext cx="1201479" cy="307777"/>
          </a:xfrm>
          <a:prstGeom prst="rect">
            <a:avLst/>
          </a:prstGeom>
          <a:solidFill>
            <a:schemeClr val="accent2"/>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s-MX" sz="1400" u="sng">
                <a:solidFill>
                  <a:schemeClr val="lt1"/>
                </a:solidFill>
                <a:latin typeface="Prompt ExtraLight"/>
                <a:ea typeface="Prompt ExtraLight"/>
                <a:cs typeface="Prompt ExtraLight"/>
                <a:sym typeface="Prompt ExtraLight"/>
                <a:hlinkClick action="ppaction://hlinksldjump" r:id="rId4">
                  <a:extLst>
                    <a:ext uri="{A12FA001-AC4F-418D-AE19-62706E023703}">
                      <ahyp:hlinkClr val="tx"/>
                    </a:ext>
                  </a:extLst>
                </a:hlinkClick>
              </a:rPr>
              <a:t>REGRESAR</a:t>
            </a:r>
            <a:endParaRPr sz="1400">
              <a:solidFill>
                <a:schemeClr val="lt1"/>
              </a:solidFill>
              <a:latin typeface="Prompt ExtraLight"/>
              <a:ea typeface="Prompt ExtraLight"/>
              <a:cs typeface="Prompt ExtraLight"/>
              <a:sym typeface="Prompt ExtraLight"/>
            </a:endParaRPr>
          </a:p>
        </p:txBody>
      </p:sp>
      <p:sp>
        <p:nvSpPr>
          <p:cNvPr id="1213" name="Google Shape;1213;p95"/>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14" name="Google Shape;1214;p95"/>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8" name="Shape 1218"/>
        <p:cNvGrpSpPr/>
        <p:nvPr/>
      </p:nvGrpSpPr>
      <p:grpSpPr>
        <a:xfrm>
          <a:off x="0" y="0"/>
          <a:ext cx="0" cy="0"/>
          <a:chOff x="0" y="0"/>
          <a:chExt cx="0" cy="0"/>
        </a:xfrm>
      </p:grpSpPr>
      <p:sp>
        <p:nvSpPr>
          <p:cNvPr id="1219" name="Google Shape;1219;p96"/>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20" name="Google Shape;1220;p96"/>
          <p:cNvSpPr txBox="1"/>
          <p:nvPr/>
        </p:nvSpPr>
        <p:spPr>
          <a:xfrm>
            <a:off x="267286" y="987318"/>
            <a:ext cx="8170605" cy="20928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400">
                <a:solidFill>
                  <a:schemeClr val="dk1"/>
                </a:solidFill>
                <a:latin typeface="Prompt ExtraLight"/>
                <a:ea typeface="Prompt ExtraLight"/>
                <a:cs typeface="Prompt ExtraLight"/>
                <a:sym typeface="Prompt ExtraLight"/>
              </a:rPr>
              <a:t>Supuesto B) </a:t>
            </a:r>
            <a:endParaRPr/>
          </a:p>
          <a:p>
            <a:pPr indent="0" lvl="0" marL="0" marR="0" rtl="0" algn="l">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1 servidor público cuyo aval es el SNTE, se encuentra en el siguiente supuesto: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Cuentan con denuncia presentada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SI ADEUDA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No cuentan con dictamen grafoscopico</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IPEJAL no cuenta con documento fundatorio (pagaré)</a:t>
            </a:r>
            <a:endParaRPr/>
          </a:p>
          <a:p>
            <a:pPr indent="0" lvl="0" marL="0" marR="0" rtl="0" algn="l">
              <a:spcBef>
                <a:spcPts val="0"/>
              </a:spcBef>
              <a:spcAft>
                <a:spcPts val="0"/>
              </a:spcAft>
              <a:buNone/>
            </a:pPr>
            <a:r>
              <a:t/>
            </a:r>
            <a:endParaRPr sz="1800">
              <a:solidFill>
                <a:schemeClr val="dk1"/>
              </a:solidFill>
              <a:latin typeface="Prompt ExtraLight"/>
              <a:ea typeface="Prompt ExtraLight"/>
              <a:cs typeface="Prompt ExtraLight"/>
              <a:sym typeface="Prompt ExtraLight"/>
            </a:endParaRPr>
          </a:p>
        </p:txBody>
      </p:sp>
      <p:graphicFrame>
        <p:nvGraphicFramePr>
          <p:cNvPr id="1221" name="Google Shape;1221;p96"/>
          <p:cNvGraphicFramePr/>
          <p:nvPr/>
        </p:nvGraphicFramePr>
        <p:xfrm>
          <a:off x="373626" y="2772502"/>
          <a:ext cx="3000000" cy="3000000"/>
        </p:xfrm>
        <a:graphic>
          <a:graphicData uri="http://schemas.openxmlformats.org/drawingml/2006/table">
            <a:tbl>
              <a:tblPr bandRow="1" firstCol="1" firstRow="1">
                <a:noFill/>
                <a:tableStyleId>{EC702FA4-0B6E-4CA2-9FBC-0E6E489B9519}</a:tableStyleId>
              </a:tblPr>
              <a:tblGrid>
                <a:gridCol w="4251550"/>
                <a:gridCol w="4251550"/>
              </a:tblGrid>
              <a:tr h="341825">
                <a:tc>
                  <a:txBody>
                    <a:bodyPr/>
                    <a:lstStyle/>
                    <a:p>
                      <a:pPr indent="0" lvl="0" marL="0" marR="0" rtl="0" algn="ctr">
                        <a:lnSpc>
                          <a:spcPct val="150000"/>
                        </a:lnSpc>
                        <a:spcBef>
                          <a:spcPts val="0"/>
                        </a:spcBef>
                        <a:spcAft>
                          <a:spcPts val="0"/>
                        </a:spcAft>
                        <a:buNone/>
                      </a:pPr>
                      <a:r>
                        <a:rPr lang="es-MX" sz="1400" u="none" cap="none" strike="noStrike">
                          <a:latin typeface="Prompt ExtraLight"/>
                          <a:ea typeface="Prompt ExtraLight"/>
                          <a:cs typeface="Prompt ExtraLight"/>
                          <a:sym typeface="Prompt ExtraLight"/>
                        </a:rPr>
                        <a:t>REQUISITOS</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ctr">
                        <a:lnSpc>
                          <a:spcPct val="150000"/>
                        </a:lnSpc>
                        <a:spcBef>
                          <a:spcPts val="0"/>
                        </a:spcBef>
                        <a:spcAft>
                          <a:spcPts val="0"/>
                        </a:spcAft>
                        <a:buNone/>
                      </a:pPr>
                      <a:r>
                        <a:rPr lang="es-MX" sz="1400" u="none" cap="none" strike="noStrike">
                          <a:latin typeface="Prompt ExtraLight"/>
                          <a:ea typeface="Prompt ExtraLight"/>
                          <a:cs typeface="Prompt ExtraLight"/>
                          <a:sym typeface="Prompt ExtraLight"/>
                        </a:rPr>
                        <a:t>PROPUESTA</a:t>
                      </a:r>
                      <a:endParaRPr sz="2800" u="none" cap="none" strike="noStrike">
                        <a:latin typeface="Prompt ExtraLight"/>
                        <a:ea typeface="Prompt ExtraLight"/>
                        <a:cs typeface="Prompt ExtraLight"/>
                        <a:sym typeface="Prompt ExtraLight"/>
                      </a:endParaRPr>
                    </a:p>
                  </a:txBody>
                  <a:tcPr marT="0" marB="0" marR="68575" marL="68575"/>
                </a:tc>
              </a:tr>
              <a:tr h="722975">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1. El afiliado deberá presentar copia de la denuncia por el delito de robo de identidad</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A) Devolución de lo pagado o en su caso cancelación de la aplicación del fondo de aportación</a:t>
                      </a:r>
                      <a:endParaRPr sz="2800" u="none" cap="none" strike="noStrike">
                        <a:latin typeface="Prompt ExtraLight"/>
                        <a:ea typeface="Prompt ExtraLight"/>
                        <a:cs typeface="Prompt ExtraLight"/>
                        <a:sym typeface="Prompt ExtraLight"/>
                      </a:endParaRPr>
                    </a:p>
                  </a:txBody>
                  <a:tcPr marT="0" marB="0" marR="68575" marL="68575"/>
                </a:tc>
              </a:tr>
              <a:tr h="1104100">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2.  Se deberá contar con denuncia por extravío de pagarés presentada por IPEJAL</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B) Desbloqueo de prestaciones, siempre y cuando el desbloqueo sea por el crédito correspondiente a suplantación.</a:t>
                      </a:r>
                      <a:endParaRPr sz="2800" u="none" cap="none" strike="noStrike">
                        <a:latin typeface="Prompt ExtraLight"/>
                        <a:ea typeface="Prompt ExtraLight"/>
                        <a:cs typeface="Prompt ExtraLight"/>
                        <a:sym typeface="Prompt ExtraLight"/>
                      </a:endParaRPr>
                    </a:p>
                  </a:txBody>
                  <a:tcPr marT="0" marB="0" marR="68575" marL="68575"/>
                </a:tc>
              </a:tr>
              <a:tr h="722975">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3. Se deberá contar con la vista al órgano interno de control por extravió de pagares</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C) Autorización del 100% de moratorios (y se pone a consideración ordinarios)</a:t>
                      </a:r>
                      <a:endParaRPr sz="2800" u="none" cap="none" strike="noStrike">
                        <a:latin typeface="Prompt ExtraLight"/>
                        <a:ea typeface="Prompt ExtraLight"/>
                        <a:cs typeface="Prompt ExtraLight"/>
                        <a:sym typeface="Prompt ExtraLight"/>
                      </a:endParaRPr>
                    </a:p>
                  </a:txBody>
                  <a:tcPr marT="0" marB="0" marR="68575" marL="68575"/>
                </a:tc>
              </a:tr>
              <a:tr h="652025">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4. El afiliado deberá presentar solicitud para el beneficio</a:t>
                      </a:r>
                      <a:endParaRPr sz="28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400"/>
                        <a:buFont typeface="Arial"/>
                        <a:buNone/>
                      </a:pPr>
                      <a:r>
                        <a:rPr lang="es-MX" sz="1400" u="none" cap="none" strike="noStrike">
                          <a:latin typeface="Prompt ExtraLight"/>
                          <a:ea typeface="Prompt ExtraLight"/>
                          <a:cs typeface="Prompt ExtraLight"/>
                          <a:sym typeface="Prompt ExtraLight"/>
                        </a:rPr>
                        <a:t>D) Liquidación del adeudo con fondo de garantía</a:t>
                      </a:r>
                      <a:endParaRPr sz="2800" u="none" cap="none" strike="noStrike">
                        <a:latin typeface="Prompt ExtraLight"/>
                        <a:ea typeface="Prompt ExtraLight"/>
                        <a:cs typeface="Prompt ExtraLight"/>
                        <a:sym typeface="Prompt ExtraLight"/>
                      </a:endParaRPr>
                    </a:p>
                  </a:txBody>
                  <a:tcPr marT="0" marB="0" marR="68575" marL="68575"/>
                </a:tc>
              </a:tr>
            </a:tbl>
          </a:graphicData>
        </a:graphic>
      </p:graphicFrame>
      <p:sp>
        <p:nvSpPr>
          <p:cNvPr id="1222" name="Google Shape;1222;p96">
            <a:hlinkClick action="ppaction://hlinksldjump" r:id="rId3"/>
          </p:cNvPr>
          <p:cNvSpPr txBox="1"/>
          <p:nvPr/>
        </p:nvSpPr>
        <p:spPr>
          <a:xfrm>
            <a:off x="7919661" y="716303"/>
            <a:ext cx="1201479" cy="276999"/>
          </a:xfrm>
          <a:prstGeom prst="rect">
            <a:avLst/>
          </a:prstGeom>
          <a:solidFill>
            <a:schemeClr val="accent2"/>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s-MX" sz="1200" u="sng">
                <a:solidFill>
                  <a:schemeClr val="lt1"/>
                </a:solidFill>
                <a:latin typeface="Prompt ExtraLight"/>
                <a:ea typeface="Prompt ExtraLight"/>
                <a:cs typeface="Prompt ExtraLight"/>
                <a:sym typeface="Prompt ExtraLight"/>
                <a:hlinkClick action="ppaction://hlinksldjump" r:id="rId4">
                  <a:extLst>
                    <a:ext uri="{A12FA001-AC4F-418D-AE19-62706E023703}">
                      <ahyp:hlinkClr val="tx"/>
                    </a:ext>
                  </a:extLst>
                </a:hlinkClick>
              </a:rPr>
              <a:t>REGRESAR</a:t>
            </a:r>
            <a:endParaRPr sz="1200">
              <a:solidFill>
                <a:schemeClr val="lt1"/>
              </a:solidFill>
              <a:latin typeface="Prompt ExtraLight"/>
              <a:ea typeface="Prompt ExtraLight"/>
              <a:cs typeface="Prompt ExtraLight"/>
              <a:sym typeface="Prompt ExtraLight"/>
            </a:endParaRPr>
          </a:p>
        </p:txBody>
      </p:sp>
      <p:sp>
        <p:nvSpPr>
          <p:cNvPr id="1223" name="Google Shape;1223;p96"/>
          <p:cNvSpPr txBox="1"/>
          <p:nvPr/>
        </p:nvSpPr>
        <p:spPr>
          <a:xfrm>
            <a:off x="-568568" y="680825"/>
            <a:ext cx="2690879" cy="36826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REQUISITOS</a:t>
            </a:r>
            <a:endParaRPr/>
          </a:p>
        </p:txBody>
      </p:sp>
      <p:sp>
        <p:nvSpPr>
          <p:cNvPr id="1224" name="Google Shape;1224;p96"/>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25" name="Google Shape;1225;p96"/>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9" name="Shape 1229"/>
        <p:cNvGrpSpPr/>
        <p:nvPr/>
      </p:nvGrpSpPr>
      <p:grpSpPr>
        <a:xfrm>
          <a:off x="0" y="0"/>
          <a:ext cx="0" cy="0"/>
          <a:chOff x="0" y="0"/>
          <a:chExt cx="0" cy="0"/>
        </a:xfrm>
      </p:grpSpPr>
      <p:sp>
        <p:nvSpPr>
          <p:cNvPr id="1230" name="Google Shape;1230;p97"/>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31" name="Google Shape;1231;p97"/>
          <p:cNvSpPr txBox="1"/>
          <p:nvPr/>
        </p:nvSpPr>
        <p:spPr>
          <a:xfrm>
            <a:off x="284771" y="978914"/>
            <a:ext cx="8170605"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400">
                <a:solidFill>
                  <a:schemeClr val="dk1"/>
                </a:solidFill>
                <a:latin typeface="Prompt ExtraLight"/>
                <a:ea typeface="Prompt ExtraLight"/>
                <a:cs typeface="Prompt ExtraLight"/>
                <a:sym typeface="Prompt ExtraLight"/>
              </a:rPr>
              <a:t>Supuesto C) </a:t>
            </a:r>
            <a:endParaRPr/>
          </a:p>
          <a:p>
            <a:pPr indent="0" lvl="0" marL="0" marR="0" rtl="0" algn="l">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5 servidores públicos donde el SNTE es aval de 4 y el restante el aval es un afiliado cuyas prestaciones también han sido bloqueadas, se encuentran en el siguiente supuesto: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Cuentan con denuncia presentada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SI adeuda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No cuentan con dictamen grafoscopico</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IPEJAL SI cuenta con documento fundatorio (pagaré)</a:t>
            </a:r>
            <a:endParaRPr/>
          </a:p>
          <a:p>
            <a:pPr indent="0" lvl="0" marL="0" marR="0" rtl="0" algn="l">
              <a:spcBef>
                <a:spcPts val="0"/>
              </a:spcBef>
              <a:spcAft>
                <a:spcPts val="0"/>
              </a:spcAft>
              <a:buNone/>
            </a:pPr>
            <a:r>
              <a:t/>
            </a:r>
            <a:endParaRPr sz="1800">
              <a:solidFill>
                <a:schemeClr val="dk1"/>
              </a:solidFill>
              <a:latin typeface="Prompt ExtraLight"/>
              <a:ea typeface="Prompt ExtraLight"/>
              <a:cs typeface="Prompt ExtraLight"/>
              <a:sym typeface="Prompt ExtraLight"/>
            </a:endParaRPr>
          </a:p>
        </p:txBody>
      </p:sp>
      <p:graphicFrame>
        <p:nvGraphicFramePr>
          <p:cNvPr id="1232" name="Google Shape;1232;p97"/>
          <p:cNvGraphicFramePr/>
          <p:nvPr/>
        </p:nvGraphicFramePr>
        <p:xfrm>
          <a:off x="284771" y="3063752"/>
          <a:ext cx="3000000" cy="3000000"/>
        </p:xfrm>
        <a:graphic>
          <a:graphicData uri="http://schemas.openxmlformats.org/drawingml/2006/table">
            <a:tbl>
              <a:tblPr bandRow="1" firstCol="1" firstRow="1">
                <a:noFill/>
                <a:tableStyleId>{EC702FA4-0B6E-4CA2-9FBC-0E6E489B9519}</a:tableStyleId>
              </a:tblPr>
              <a:tblGrid>
                <a:gridCol w="4287225"/>
                <a:gridCol w="4287225"/>
              </a:tblGrid>
              <a:tr h="263800">
                <a:tc>
                  <a:txBody>
                    <a:bodyPr/>
                    <a:lstStyle/>
                    <a:p>
                      <a:pPr indent="0" lvl="0" marL="0" marR="0" rtl="0" algn="ctr">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REQUISITOS</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ctr">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PROPUESTA</a:t>
                      </a:r>
                      <a:endParaRPr sz="2400" u="none" cap="none" strike="noStrike">
                        <a:latin typeface="Prompt ExtraLight"/>
                        <a:ea typeface="Prompt ExtraLight"/>
                        <a:cs typeface="Prompt ExtraLight"/>
                        <a:sym typeface="Prompt ExtraLight"/>
                      </a:endParaRPr>
                    </a:p>
                  </a:txBody>
                  <a:tcPr marT="0" marB="0" marR="68575" marL="68575"/>
                </a:tc>
              </a:tr>
              <a:tr h="852075">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1. El afiliado deberá presentar copia de la denuncia por el delito de robo de identidad</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A) Devolución de lo pagado o en su caso cancelación de la aplicación del fondo de aportación del afiliado y/o del aval.</a:t>
                      </a:r>
                      <a:endParaRPr sz="2400" u="none" cap="none" strike="noStrike">
                        <a:latin typeface="Prompt ExtraLight"/>
                        <a:ea typeface="Prompt ExtraLight"/>
                        <a:cs typeface="Prompt ExtraLight"/>
                        <a:sym typeface="Prompt ExtraLight"/>
                      </a:endParaRPr>
                    </a:p>
                  </a:txBody>
                  <a:tcPr marT="0" marB="0" marR="68575" marL="68575"/>
                </a:tc>
              </a:tr>
              <a:tr h="852075">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2. Afiliado deberá solicitar al MP realización de dictamen grafoscopio</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B) Desbloqueo de prestaciones del afiliado y en su caso del aval, siempre y cuando el desbloqueo sea por el crédito correspondiente a suplantación.</a:t>
                      </a:r>
                      <a:endParaRPr sz="2400" u="none" cap="none" strike="noStrike">
                        <a:latin typeface="Prompt ExtraLight"/>
                        <a:ea typeface="Prompt ExtraLight"/>
                        <a:cs typeface="Prompt ExtraLight"/>
                        <a:sym typeface="Prompt ExtraLight"/>
                      </a:endParaRPr>
                    </a:p>
                  </a:txBody>
                  <a:tcPr marT="0" marB="0" marR="68575" marL="68575"/>
                </a:tc>
              </a:tr>
              <a:tr h="852075">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3. Una vez realizado lo anterior, el afiliado deberá presentar copia certificada del dictamen grafoscopico que indique que no coincide la firma con la del titular</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C) Autorización del 100% de moratorios (y se pone a consideración ordinarios)</a:t>
                      </a:r>
                      <a:endParaRPr sz="2400" u="none" cap="none" strike="noStrike">
                        <a:latin typeface="Prompt ExtraLight"/>
                        <a:ea typeface="Prompt ExtraLight"/>
                        <a:cs typeface="Prompt ExtraLight"/>
                        <a:sym typeface="Prompt ExtraLight"/>
                      </a:endParaRPr>
                    </a:p>
                  </a:txBody>
                  <a:tcPr marT="0" marB="0" marR="68575" marL="68575"/>
                </a:tc>
              </a:tr>
              <a:tr h="263800">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4. El afiliado deberá presentar solicitud para el beneficio</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D) Liquidación del adeudo con fondo de garantía</a:t>
                      </a:r>
                      <a:endParaRPr sz="2400" u="none" cap="none" strike="noStrike">
                        <a:latin typeface="Prompt ExtraLight"/>
                        <a:ea typeface="Prompt ExtraLight"/>
                        <a:cs typeface="Prompt ExtraLight"/>
                        <a:sym typeface="Prompt ExtraLight"/>
                      </a:endParaRPr>
                    </a:p>
                  </a:txBody>
                  <a:tcPr marT="0" marB="0" marR="68575" marL="68575"/>
                </a:tc>
              </a:tr>
            </a:tbl>
          </a:graphicData>
        </a:graphic>
      </p:graphicFrame>
      <p:sp>
        <p:nvSpPr>
          <p:cNvPr id="1233" name="Google Shape;1233;p97">
            <a:hlinkClick action="ppaction://hlinksldjump" r:id="rId3"/>
          </p:cNvPr>
          <p:cNvSpPr txBox="1"/>
          <p:nvPr/>
        </p:nvSpPr>
        <p:spPr>
          <a:xfrm>
            <a:off x="7854636" y="701915"/>
            <a:ext cx="1201479" cy="276999"/>
          </a:xfrm>
          <a:prstGeom prst="rect">
            <a:avLst/>
          </a:prstGeom>
          <a:solidFill>
            <a:schemeClr val="accent2"/>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s-MX" sz="1200" u="sng">
                <a:solidFill>
                  <a:schemeClr val="lt1"/>
                </a:solidFill>
                <a:latin typeface="Prompt ExtraLight"/>
                <a:ea typeface="Prompt ExtraLight"/>
                <a:cs typeface="Prompt ExtraLight"/>
                <a:sym typeface="Prompt ExtraLight"/>
                <a:hlinkClick action="ppaction://hlinksldjump" r:id="rId4">
                  <a:extLst>
                    <a:ext uri="{A12FA001-AC4F-418D-AE19-62706E023703}">
                      <ahyp:hlinkClr val="tx"/>
                    </a:ext>
                  </a:extLst>
                </a:hlinkClick>
              </a:rPr>
              <a:t>REGRESAR</a:t>
            </a:r>
            <a:endParaRPr sz="1200">
              <a:solidFill>
                <a:schemeClr val="lt1"/>
              </a:solidFill>
              <a:latin typeface="Prompt ExtraLight"/>
              <a:ea typeface="Prompt ExtraLight"/>
              <a:cs typeface="Prompt ExtraLight"/>
              <a:sym typeface="Prompt ExtraLight"/>
            </a:endParaRPr>
          </a:p>
        </p:txBody>
      </p:sp>
      <p:sp>
        <p:nvSpPr>
          <p:cNvPr id="1234" name="Google Shape;1234;p97"/>
          <p:cNvSpPr txBox="1"/>
          <p:nvPr/>
        </p:nvSpPr>
        <p:spPr>
          <a:xfrm>
            <a:off x="-568568" y="680825"/>
            <a:ext cx="2690879" cy="36826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REQUISITOS</a:t>
            </a:r>
            <a:endParaRPr/>
          </a:p>
        </p:txBody>
      </p:sp>
      <p:sp>
        <p:nvSpPr>
          <p:cNvPr id="1235" name="Google Shape;1235;p97"/>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36" name="Google Shape;1236;p97"/>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0" name="Shape 1240"/>
        <p:cNvGrpSpPr/>
        <p:nvPr/>
      </p:nvGrpSpPr>
      <p:grpSpPr>
        <a:xfrm>
          <a:off x="0" y="0"/>
          <a:ext cx="0" cy="0"/>
          <a:chOff x="0" y="0"/>
          <a:chExt cx="0" cy="0"/>
        </a:xfrm>
      </p:grpSpPr>
      <p:sp>
        <p:nvSpPr>
          <p:cNvPr id="1241" name="Google Shape;1241;p98"/>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42" name="Google Shape;1242;p98"/>
          <p:cNvSpPr txBox="1"/>
          <p:nvPr/>
        </p:nvSpPr>
        <p:spPr>
          <a:xfrm>
            <a:off x="349380" y="1063607"/>
            <a:ext cx="8555469"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400">
                <a:solidFill>
                  <a:schemeClr val="dk1"/>
                </a:solidFill>
                <a:latin typeface="Prompt ExtraLight"/>
                <a:ea typeface="Prompt ExtraLight"/>
                <a:cs typeface="Prompt ExtraLight"/>
                <a:sym typeface="Prompt ExtraLight"/>
              </a:rPr>
              <a:t>Supuesto D) </a:t>
            </a:r>
            <a:endParaRPr/>
          </a:p>
          <a:p>
            <a:pPr indent="0" lvl="0" marL="0" marR="0" rtl="0" algn="l">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5 servidores públicos donde el SNTE es aval de 4 y el restante en base a su fondo (el cual se vio afectado,) se encuentran en el siguiente supuesto: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Cuentan con denuncia presentada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SI adeuda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SI cuentan con dictamen grafoscopico</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IPEJAL SI cuenta con documento fundatorio (pagaré)</a:t>
            </a:r>
            <a:endParaRPr/>
          </a:p>
          <a:p>
            <a:pPr indent="0" lvl="0" marL="0" marR="0" rtl="0" algn="l">
              <a:spcBef>
                <a:spcPts val="0"/>
              </a:spcBef>
              <a:spcAft>
                <a:spcPts val="0"/>
              </a:spcAft>
              <a:buNone/>
            </a:pPr>
            <a:r>
              <a:t/>
            </a:r>
            <a:endParaRPr sz="1800">
              <a:solidFill>
                <a:schemeClr val="dk1"/>
              </a:solidFill>
              <a:latin typeface="Prompt ExtraLight"/>
              <a:ea typeface="Prompt ExtraLight"/>
              <a:cs typeface="Prompt ExtraLight"/>
              <a:sym typeface="Prompt ExtraLight"/>
            </a:endParaRPr>
          </a:p>
        </p:txBody>
      </p:sp>
      <p:graphicFrame>
        <p:nvGraphicFramePr>
          <p:cNvPr id="1243" name="Google Shape;1243;p98"/>
          <p:cNvGraphicFramePr/>
          <p:nvPr/>
        </p:nvGraphicFramePr>
        <p:xfrm>
          <a:off x="450166" y="3221501"/>
          <a:ext cx="3000000" cy="3000000"/>
        </p:xfrm>
        <a:graphic>
          <a:graphicData uri="http://schemas.openxmlformats.org/drawingml/2006/table">
            <a:tbl>
              <a:tblPr bandRow="1" firstCol="1" firstRow="1">
                <a:noFill/>
                <a:tableStyleId>{EC702FA4-0B6E-4CA2-9FBC-0E6E489B9519}</a:tableStyleId>
              </a:tblPr>
              <a:tblGrid>
                <a:gridCol w="4227350"/>
                <a:gridCol w="4227350"/>
              </a:tblGrid>
              <a:tr h="290750">
                <a:tc>
                  <a:txBody>
                    <a:bodyPr/>
                    <a:lstStyle/>
                    <a:p>
                      <a:pPr indent="0" lvl="0" marL="0" marR="0" rtl="0" algn="ctr">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REQUISITOS</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ctr">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PROPUESTA</a:t>
                      </a:r>
                      <a:endParaRPr sz="2400" u="none" cap="none" strike="noStrike">
                        <a:latin typeface="Prompt ExtraLight"/>
                        <a:ea typeface="Prompt ExtraLight"/>
                        <a:cs typeface="Prompt ExtraLight"/>
                        <a:sym typeface="Prompt ExtraLight"/>
                      </a:endParaRPr>
                    </a:p>
                  </a:txBody>
                  <a:tcPr marT="0" marB="0" marR="68575" marL="68575"/>
                </a:tc>
              </a:tr>
              <a:tr h="820150">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1. El afiliado deberá presentar copia de la denuncia por el delito de robo de identidad</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A) Devolución de lo pagado o en su caso cancelación de la aplicación del fondo de aportación del afiliado </a:t>
                      </a:r>
                      <a:endParaRPr sz="2400" u="none" cap="none" strike="noStrike">
                        <a:latin typeface="Prompt ExtraLight"/>
                        <a:ea typeface="Prompt ExtraLight"/>
                        <a:cs typeface="Prompt ExtraLight"/>
                        <a:sym typeface="Prompt ExtraLight"/>
                      </a:endParaRPr>
                    </a:p>
                  </a:txBody>
                  <a:tcPr marT="0" marB="0" marR="68575" marL="68575"/>
                </a:tc>
              </a:tr>
              <a:tr h="939100">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2. El afiliado deberá presentar copia certificada del dictamen grafoscopico que indique que no coincide la firma con la del titular</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B) Desbloqueo de prestaciones del afiliado, siempre y cuando el desbloqueo sea por el crédito correspondiente a suplantación.</a:t>
                      </a:r>
                      <a:endParaRPr sz="2400" u="none" cap="none" strike="noStrike">
                        <a:latin typeface="Prompt ExtraLight"/>
                        <a:ea typeface="Prompt ExtraLight"/>
                        <a:cs typeface="Prompt ExtraLight"/>
                        <a:sym typeface="Prompt ExtraLight"/>
                      </a:endParaRPr>
                    </a:p>
                  </a:txBody>
                  <a:tcPr marT="0" marB="0" marR="68575" marL="68575"/>
                </a:tc>
              </a:tr>
              <a:tr h="614925">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3. El afiliado deberá presentar solicitud para el beneficio </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C) Autorización del 100% de moratorios (y se pone a consideración ordinarios)</a:t>
                      </a:r>
                      <a:endParaRPr sz="2400" u="none" cap="none" strike="noStrike">
                        <a:latin typeface="Prompt ExtraLight"/>
                        <a:ea typeface="Prompt ExtraLight"/>
                        <a:cs typeface="Prompt ExtraLight"/>
                        <a:sym typeface="Prompt ExtraLight"/>
                      </a:endParaRPr>
                    </a:p>
                  </a:txBody>
                  <a:tcPr marT="0" marB="0" marR="68575" marL="68575"/>
                </a:tc>
              </a:tr>
              <a:tr h="290750">
                <a:tc>
                  <a:txBody>
                    <a:bodyPr/>
                    <a:lstStyle/>
                    <a:p>
                      <a:pPr indent="0" lvl="0" marL="0" marR="0" rtl="0" algn="just">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 </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D) Liquidación del adeudo con fondo de garantía</a:t>
                      </a:r>
                      <a:endParaRPr sz="2400" u="none" cap="none" strike="noStrike">
                        <a:latin typeface="Prompt ExtraLight"/>
                        <a:ea typeface="Prompt ExtraLight"/>
                        <a:cs typeface="Prompt ExtraLight"/>
                        <a:sym typeface="Prompt ExtraLight"/>
                      </a:endParaRPr>
                    </a:p>
                  </a:txBody>
                  <a:tcPr marT="0" marB="0" marR="68575" marL="68575"/>
                </a:tc>
              </a:tr>
            </a:tbl>
          </a:graphicData>
        </a:graphic>
      </p:graphicFrame>
      <p:sp>
        <p:nvSpPr>
          <p:cNvPr id="1244" name="Google Shape;1244;p98">
            <a:hlinkClick action="ppaction://hlinksldjump" r:id="rId3"/>
          </p:cNvPr>
          <p:cNvSpPr txBox="1"/>
          <p:nvPr/>
        </p:nvSpPr>
        <p:spPr>
          <a:xfrm>
            <a:off x="7820771" y="656876"/>
            <a:ext cx="1201479" cy="276999"/>
          </a:xfrm>
          <a:prstGeom prst="rect">
            <a:avLst/>
          </a:prstGeom>
          <a:solidFill>
            <a:schemeClr val="accent2"/>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s-MX" sz="1200" u="sng">
                <a:solidFill>
                  <a:schemeClr val="lt1"/>
                </a:solidFill>
                <a:latin typeface="Prompt ExtraLight"/>
                <a:ea typeface="Prompt ExtraLight"/>
                <a:cs typeface="Prompt ExtraLight"/>
                <a:sym typeface="Prompt ExtraLight"/>
                <a:hlinkClick action="ppaction://hlinksldjump" r:id="rId4">
                  <a:extLst>
                    <a:ext uri="{A12FA001-AC4F-418D-AE19-62706E023703}">
                      <ahyp:hlinkClr val="tx"/>
                    </a:ext>
                  </a:extLst>
                </a:hlinkClick>
              </a:rPr>
              <a:t>REGRESAR</a:t>
            </a:r>
            <a:endParaRPr sz="1200">
              <a:solidFill>
                <a:schemeClr val="lt1"/>
              </a:solidFill>
              <a:latin typeface="Prompt ExtraLight"/>
              <a:ea typeface="Prompt ExtraLight"/>
              <a:cs typeface="Prompt ExtraLight"/>
              <a:sym typeface="Prompt ExtraLight"/>
            </a:endParaRPr>
          </a:p>
        </p:txBody>
      </p:sp>
      <p:sp>
        <p:nvSpPr>
          <p:cNvPr id="1245" name="Google Shape;1245;p98"/>
          <p:cNvSpPr txBox="1"/>
          <p:nvPr/>
        </p:nvSpPr>
        <p:spPr>
          <a:xfrm>
            <a:off x="-568568" y="680825"/>
            <a:ext cx="2690879" cy="36826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REQUISITOS</a:t>
            </a:r>
            <a:endParaRPr/>
          </a:p>
        </p:txBody>
      </p:sp>
      <p:sp>
        <p:nvSpPr>
          <p:cNvPr id="1246" name="Google Shape;1246;p98"/>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47" name="Google Shape;1247;p98"/>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id="1252" name="Google Shape;1252;p99"/>
          <p:cNvSpPr txBox="1"/>
          <p:nvPr>
            <p:ph idx="12" type="sldNum"/>
          </p:nvPr>
        </p:nvSpPr>
        <p:spPr>
          <a:xfrm>
            <a:off x="8663938" y="6489583"/>
            <a:ext cx="45720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s-MX">
                <a:solidFill>
                  <a:schemeClr val="lt1"/>
                </a:solidFill>
              </a:rPr>
              <a:t>‹#›</a:t>
            </a:fld>
            <a:endParaRPr>
              <a:solidFill>
                <a:schemeClr val="lt1"/>
              </a:solidFill>
            </a:endParaRPr>
          </a:p>
        </p:txBody>
      </p:sp>
      <p:sp>
        <p:nvSpPr>
          <p:cNvPr id="1253" name="Google Shape;1253;p99"/>
          <p:cNvSpPr txBox="1"/>
          <p:nvPr/>
        </p:nvSpPr>
        <p:spPr>
          <a:xfrm>
            <a:off x="452631" y="975259"/>
            <a:ext cx="8170605"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1400">
                <a:solidFill>
                  <a:schemeClr val="dk1"/>
                </a:solidFill>
                <a:latin typeface="Prompt ExtraLight"/>
                <a:ea typeface="Prompt ExtraLight"/>
                <a:cs typeface="Prompt ExtraLight"/>
                <a:sym typeface="Prompt ExtraLight"/>
              </a:rPr>
              <a:t>Supuesto E) </a:t>
            </a:r>
            <a:endParaRPr/>
          </a:p>
          <a:p>
            <a:pPr indent="0" lvl="0" marL="0" marR="0" rtl="0" algn="l">
              <a:spcBef>
                <a:spcPts val="0"/>
              </a:spcBef>
              <a:spcAft>
                <a:spcPts val="0"/>
              </a:spcAft>
              <a:buNone/>
            </a:pPr>
            <a:r>
              <a:t/>
            </a:r>
            <a:endParaRPr sz="1400">
              <a:solidFill>
                <a:schemeClr val="dk1"/>
              </a:solidFill>
              <a:latin typeface="Prompt ExtraLight"/>
              <a:ea typeface="Prompt ExtraLight"/>
              <a:cs typeface="Prompt ExtraLight"/>
              <a:sym typeface="Prompt ExtraLight"/>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5 servidores públicos donde el SNTE es aval de 3 y los 2 restantes los avales son afiliados cuyas prestaciones también han sido bloqueadas, se encuentran en el siguiente supuesto: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Cuentan con denuncia presentada</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NO adeuda </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SI cuentan con dictamen grafoscopico</a:t>
            </a:r>
            <a:endParaRPr/>
          </a:p>
          <a:p>
            <a:pPr indent="0" lvl="0" marL="0" marR="0" rtl="0" algn="l">
              <a:spcBef>
                <a:spcPts val="0"/>
              </a:spcBef>
              <a:spcAft>
                <a:spcPts val="0"/>
              </a:spcAft>
              <a:buNone/>
            </a:pPr>
            <a:r>
              <a:rPr lang="es-MX" sz="1400">
                <a:solidFill>
                  <a:schemeClr val="dk1"/>
                </a:solidFill>
                <a:latin typeface="Prompt ExtraLight"/>
                <a:ea typeface="Prompt ExtraLight"/>
                <a:cs typeface="Prompt ExtraLight"/>
                <a:sym typeface="Prompt ExtraLight"/>
              </a:rPr>
              <a:t>IPEJAL SI cuenta con documento fundatorio (pagaré)</a:t>
            </a:r>
            <a:endParaRPr/>
          </a:p>
          <a:p>
            <a:pPr indent="0" lvl="0" marL="0" marR="0" rtl="0" algn="l">
              <a:spcBef>
                <a:spcPts val="0"/>
              </a:spcBef>
              <a:spcAft>
                <a:spcPts val="0"/>
              </a:spcAft>
              <a:buNone/>
            </a:pPr>
            <a:r>
              <a:t/>
            </a:r>
            <a:endParaRPr sz="1800">
              <a:solidFill>
                <a:schemeClr val="dk1"/>
              </a:solidFill>
              <a:latin typeface="Prompt ExtraLight"/>
              <a:ea typeface="Prompt ExtraLight"/>
              <a:cs typeface="Prompt ExtraLight"/>
              <a:sym typeface="Prompt ExtraLight"/>
            </a:endParaRPr>
          </a:p>
        </p:txBody>
      </p:sp>
      <p:graphicFrame>
        <p:nvGraphicFramePr>
          <p:cNvPr id="1254" name="Google Shape;1254;p99"/>
          <p:cNvGraphicFramePr/>
          <p:nvPr/>
        </p:nvGraphicFramePr>
        <p:xfrm>
          <a:off x="452631" y="3242716"/>
          <a:ext cx="3000000" cy="3000000"/>
        </p:xfrm>
        <a:graphic>
          <a:graphicData uri="http://schemas.openxmlformats.org/drawingml/2006/table">
            <a:tbl>
              <a:tblPr bandRow="1" firstCol="1" firstRow="1">
                <a:noFill/>
                <a:tableStyleId>{EC702FA4-0B6E-4CA2-9FBC-0E6E489B9519}</a:tableStyleId>
              </a:tblPr>
              <a:tblGrid>
                <a:gridCol w="4184425"/>
                <a:gridCol w="4184425"/>
              </a:tblGrid>
              <a:tr h="281225">
                <a:tc>
                  <a:txBody>
                    <a:bodyPr/>
                    <a:lstStyle/>
                    <a:p>
                      <a:pPr indent="0" lvl="0" marL="0" marR="0" rtl="0" algn="ctr">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REQUISITOS</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ctr">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PROPUESTA</a:t>
                      </a:r>
                      <a:endParaRPr sz="2400" u="none" cap="none" strike="noStrike">
                        <a:latin typeface="Prompt ExtraLight"/>
                        <a:ea typeface="Prompt ExtraLight"/>
                        <a:cs typeface="Prompt ExtraLight"/>
                        <a:sym typeface="Prompt ExtraLight"/>
                      </a:endParaRPr>
                    </a:p>
                  </a:txBody>
                  <a:tcPr marT="0" marB="0" marR="68575" marL="68575"/>
                </a:tc>
              </a:tr>
              <a:tr h="894800">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1. El afiliado deberá presentar copia de la denuncia por el delito de robo de identidad</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A) Devolución de lo pagado o en su caso cancelación de la aplicación del fondo de aportación del afiliado y/o del aval.</a:t>
                      </a:r>
                      <a:endParaRPr sz="2400" u="none" cap="none" strike="noStrike">
                        <a:latin typeface="Prompt ExtraLight"/>
                        <a:ea typeface="Prompt ExtraLight"/>
                        <a:cs typeface="Prompt ExtraLight"/>
                        <a:sym typeface="Prompt ExtraLight"/>
                      </a:endParaRPr>
                    </a:p>
                  </a:txBody>
                  <a:tcPr marT="0" marB="0" marR="68575" marL="68575"/>
                </a:tc>
              </a:tr>
              <a:tr h="894800">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2. El afiliado deberá presentar copia certificada del dictamen grafoscopico que indique que no coincide la firma con la del titular</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B) Desbloqueo de prestaciones del afiliado y en su caso del aval, siempre y cuando el desbloqueo sea por el crédito correspondiente a suplantación. </a:t>
                      </a:r>
                      <a:endParaRPr sz="2400" u="none" cap="none" strike="noStrike">
                        <a:latin typeface="Prompt ExtraLight"/>
                        <a:ea typeface="Prompt ExtraLight"/>
                        <a:cs typeface="Prompt ExtraLight"/>
                        <a:sym typeface="Prompt ExtraLight"/>
                      </a:endParaRPr>
                    </a:p>
                  </a:txBody>
                  <a:tcPr marT="0" marB="0" marR="68575" marL="68575"/>
                </a:tc>
              </a:tr>
              <a:tr h="894800">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3. Contar con solicitud del afiliado para el beneficio </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C) Autorización del 100% de moratorios Autorización del 100% de moratorios (y se pone a consideración ordinarios)</a:t>
                      </a:r>
                      <a:endParaRPr sz="2400" u="none" cap="none" strike="noStrike">
                        <a:latin typeface="Prompt ExtraLight"/>
                        <a:ea typeface="Prompt ExtraLight"/>
                        <a:cs typeface="Prompt ExtraLight"/>
                        <a:sym typeface="Prompt ExtraLight"/>
                      </a:endParaRPr>
                    </a:p>
                  </a:txBody>
                  <a:tcPr marT="0" marB="0" marR="68575" marL="68575"/>
                </a:tc>
              </a:tr>
              <a:tr h="281225">
                <a:tc>
                  <a:txBody>
                    <a:bodyPr/>
                    <a:lstStyle/>
                    <a:p>
                      <a:pPr indent="0" lvl="0" marL="0" marR="0" rtl="0" algn="just">
                        <a:lnSpc>
                          <a:spcPct val="150000"/>
                        </a:lnSpc>
                        <a:spcBef>
                          <a:spcPts val="0"/>
                        </a:spcBef>
                        <a:spcAft>
                          <a:spcPts val="0"/>
                        </a:spcAft>
                        <a:buNone/>
                      </a:pPr>
                      <a:r>
                        <a:rPr lang="es-MX" sz="1200" u="none" cap="none" strike="noStrike">
                          <a:latin typeface="Prompt ExtraLight"/>
                          <a:ea typeface="Prompt ExtraLight"/>
                          <a:cs typeface="Prompt ExtraLight"/>
                          <a:sym typeface="Prompt ExtraLight"/>
                        </a:rPr>
                        <a:t> </a:t>
                      </a:r>
                      <a:endParaRPr sz="2400" u="none" cap="none" strike="noStrike">
                        <a:latin typeface="Prompt ExtraLight"/>
                        <a:ea typeface="Prompt ExtraLight"/>
                        <a:cs typeface="Prompt ExtraLight"/>
                        <a:sym typeface="Prompt ExtraLight"/>
                      </a:endParaRPr>
                    </a:p>
                  </a:txBody>
                  <a:tcPr marT="0" marB="0" marR="68575" marL="68575"/>
                </a:tc>
                <a:tc>
                  <a:txBody>
                    <a:bodyPr/>
                    <a:lstStyle/>
                    <a:p>
                      <a:pPr indent="0" lvl="0" marL="0" marR="0" rtl="0" algn="just">
                        <a:lnSpc>
                          <a:spcPct val="150000"/>
                        </a:lnSpc>
                        <a:spcBef>
                          <a:spcPts val="0"/>
                        </a:spcBef>
                        <a:spcAft>
                          <a:spcPts val="0"/>
                        </a:spcAft>
                        <a:buClr>
                          <a:schemeClr val="dk1"/>
                        </a:buClr>
                        <a:buSzPts val="1200"/>
                        <a:buFont typeface="Arial"/>
                        <a:buNone/>
                      </a:pPr>
                      <a:r>
                        <a:rPr lang="es-MX" sz="1200" u="none" cap="none" strike="noStrike">
                          <a:latin typeface="Prompt ExtraLight"/>
                          <a:ea typeface="Prompt ExtraLight"/>
                          <a:cs typeface="Prompt ExtraLight"/>
                          <a:sym typeface="Prompt ExtraLight"/>
                        </a:rPr>
                        <a:t>D) Liquidación del adeudo con fondo de garantía</a:t>
                      </a:r>
                      <a:endParaRPr sz="2400" u="none" cap="none" strike="noStrike">
                        <a:latin typeface="Prompt ExtraLight"/>
                        <a:ea typeface="Prompt ExtraLight"/>
                        <a:cs typeface="Prompt ExtraLight"/>
                        <a:sym typeface="Prompt ExtraLight"/>
                      </a:endParaRPr>
                    </a:p>
                  </a:txBody>
                  <a:tcPr marT="0" marB="0" marR="68575" marL="68575"/>
                </a:tc>
              </a:tr>
            </a:tbl>
          </a:graphicData>
        </a:graphic>
      </p:graphicFrame>
      <p:sp>
        <p:nvSpPr>
          <p:cNvPr id="1255" name="Google Shape;1255;p99">
            <a:hlinkClick action="ppaction://hlinksldjump" r:id="rId3"/>
          </p:cNvPr>
          <p:cNvSpPr txBox="1"/>
          <p:nvPr/>
        </p:nvSpPr>
        <p:spPr>
          <a:xfrm>
            <a:off x="7919661" y="708349"/>
            <a:ext cx="1201479" cy="307777"/>
          </a:xfrm>
          <a:prstGeom prst="rect">
            <a:avLst/>
          </a:prstGeom>
          <a:solidFill>
            <a:schemeClr val="accent2"/>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s-MX" sz="1400" u="sng">
                <a:solidFill>
                  <a:schemeClr val="lt1"/>
                </a:solidFill>
                <a:latin typeface="Prompt ExtraLight"/>
                <a:ea typeface="Prompt ExtraLight"/>
                <a:cs typeface="Prompt ExtraLight"/>
                <a:sym typeface="Prompt ExtraLight"/>
                <a:hlinkClick action="ppaction://hlinksldjump" r:id="rId4">
                  <a:extLst>
                    <a:ext uri="{A12FA001-AC4F-418D-AE19-62706E023703}">
                      <ahyp:hlinkClr val="tx"/>
                    </a:ext>
                  </a:extLst>
                </a:hlinkClick>
              </a:rPr>
              <a:t>REGRESAR</a:t>
            </a:r>
            <a:endParaRPr sz="1400">
              <a:solidFill>
                <a:schemeClr val="lt1"/>
              </a:solidFill>
              <a:latin typeface="Prompt ExtraLight"/>
              <a:ea typeface="Prompt ExtraLight"/>
              <a:cs typeface="Prompt ExtraLight"/>
              <a:sym typeface="Prompt ExtraLight"/>
            </a:endParaRPr>
          </a:p>
        </p:txBody>
      </p:sp>
      <p:sp>
        <p:nvSpPr>
          <p:cNvPr id="1256" name="Google Shape;1256;p99"/>
          <p:cNvSpPr txBox="1"/>
          <p:nvPr/>
        </p:nvSpPr>
        <p:spPr>
          <a:xfrm>
            <a:off x="-568568" y="680825"/>
            <a:ext cx="2690879" cy="36826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7030A0"/>
              </a:buClr>
              <a:buSzPts val="1800"/>
              <a:buFont typeface="Arial"/>
              <a:buNone/>
            </a:pPr>
            <a:r>
              <a:rPr b="1" lang="es-MX" sz="1800">
                <a:solidFill>
                  <a:srgbClr val="7030A0"/>
                </a:solidFill>
                <a:latin typeface="Prompt ExtraLight"/>
                <a:ea typeface="Prompt ExtraLight"/>
                <a:cs typeface="Prompt ExtraLight"/>
                <a:sym typeface="Prompt ExtraLight"/>
              </a:rPr>
              <a:t>REQUISITOS</a:t>
            </a:r>
            <a:endParaRPr/>
          </a:p>
        </p:txBody>
      </p:sp>
      <p:sp>
        <p:nvSpPr>
          <p:cNvPr id="1257" name="Google Shape;1257;p99"/>
          <p:cNvSpPr txBox="1"/>
          <p:nvPr>
            <p:ph type="title"/>
          </p:nvPr>
        </p:nvSpPr>
        <p:spPr>
          <a:xfrm>
            <a:off x="1689100" y="7184"/>
            <a:ext cx="7454900" cy="59210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2200"/>
              <a:buFont typeface="Arial"/>
              <a:buNone/>
            </a:pPr>
            <a:r>
              <a:rPr lang="es-MX"/>
              <a:t>Suplantación de Identidad</a:t>
            </a:r>
            <a:endParaRPr/>
          </a:p>
        </p:txBody>
      </p:sp>
      <p:sp>
        <p:nvSpPr>
          <p:cNvPr id="1258" name="Google Shape;1258;p99"/>
          <p:cNvSpPr txBox="1"/>
          <p:nvPr>
            <p:ph idx="11" type="ftr"/>
          </p:nvPr>
        </p:nvSpPr>
        <p:spPr>
          <a:xfrm>
            <a:off x="2879249" y="6499983"/>
            <a:ext cx="3385498"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s-MX"/>
              <a:t>Sesión Ordinaria 02/2022 del 23 de febrero 2022</a:t>
            </a:r>
            <a:endParaRPr/>
          </a:p>
        </p:txBody>
      </p:sp>
    </p:spTree>
  </p:cSld>
  <p:clrMapOvr>
    <a:masterClrMapping/>
  </p:clrMapOvr>
</p:sld>
</file>

<file path=ppt/theme/theme1.xml><?xml version="1.0" encoding="utf-8"?>
<a:theme xmlns:a="http://schemas.openxmlformats.org/drawingml/2006/main" xmlns:r="http://schemas.openxmlformats.org/officeDocument/2006/relationships" name="1_plantilla ipejal 2019">
  <a:themeElements>
    <a:clrScheme name="Personalizado 3">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Tema Sesiones">
  <a:themeElements>
    <a:clrScheme name="Personalizado 5">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Tema Sesiones">
  <a:themeElements>
    <a:clrScheme name="Personalizado 2">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plantilla ipejal 2019">
  <a:themeElements>
    <a:clrScheme name="Personalizado 3">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7F7F7F"/>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2021-03-16T17:19:45Z</dcterms:created>
  <dc:creator>Gonzalez Martinez, Maria del Carmen</dc:creator>
</cp:coreProperties>
</file>